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10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62" r:id="rId2"/>
    <p:sldId id="345" r:id="rId3"/>
    <p:sldId id="356" r:id="rId4"/>
    <p:sldId id="350" r:id="rId5"/>
    <p:sldId id="349" r:id="rId6"/>
    <p:sldId id="351" r:id="rId7"/>
    <p:sldId id="352" r:id="rId8"/>
    <p:sldId id="355" r:id="rId9"/>
    <p:sldId id="357" r:id="rId10"/>
    <p:sldId id="346" r:id="rId11"/>
  </p:sldIdLst>
  <p:sldSz cx="9144000" cy="6858000" type="screen4x3"/>
  <p:notesSz cx="9926638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ola Gatto" initials="PG" lastIdx="1" clrIdx="0"/>
  <p:cmAuthor id="1" name="Ariadna Chavarría Reséndez" initials="ACR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171F"/>
    <a:srgbClr val="F9B590"/>
    <a:srgbClr val="91C3D5"/>
    <a:srgbClr val="4198AF"/>
    <a:srgbClr val="DB843D"/>
    <a:srgbClr val="F79646"/>
    <a:srgbClr val="2C4D75"/>
    <a:srgbClr val="8064A2"/>
    <a:srgbClr val="FDFDFD"/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68768" autoAdjust="0"/>
  </p:normalViewPr>
  <p:slideViewPr>
    <p:cSldViewPr snapToGrid="0" snapToObjects="1">
      <p:cViewPr varScale="1">
        <p:scale>
          <a:sx n="94" d="100"/>
          <a:sy n="94" d="100"/>
        </p:scale>
        <p:origin x="2530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3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8BB5B-C2B9-4E05-A99B-1798080C8FF6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A07DA-430D-426F-A796-3E0CCB032CA0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78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F4C6F-5D26-4DAE-B7BA-F3A165A8948C}" type="datetimeFigureOut">
              <a:rPr lang="en-US" smtClean="0"/>
              <a:pPr/>
              <a:t>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BA381-7040-46AB-A0C1-0078C136BD37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971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will have 20 minutes for presenting your report + 10 minutes for the discussion.</a:t>
            </a:r>
            <a:r>
              <a:rPr lang="en-US" baseline="0" dirty="0"/>
              <a:t> This means that the number of slides should be in the range of 11-20 (this large range is depending from the contents of the slides: photos, graphs are normally requiring less time than text and tables). </a:t>
            </a:r>
            <a:r>
              <a:rPr lang="en-US" dirty="0"/>
              <a:t>Please make some tests of the length of your PP</a:t>
            </a:r>
            <a:r>
              <a:rPr lang="en-US" baseline="0" dirty="0"/>
              <a:t> before the formal presentation to the PhD commission.</a:t>
            </a:r>
          </a:p>
          <a:p>
            <a:r>
              <a:rPr lang="en-US" baseline="0" dirty="0"/>
              <a:t>Take into consideration that you are asked to give evidence of the </a:t>
            </a:r>
            <a:r>
              <a:rPr lang="en-US" b="1" baseline="0" dirty="0"/>
              <a:t>3-years activities</a:t>
            </a:r>
            <a:r>
              <a:rPr lang="en-US" baseline="0" dirty="0"/>
              <a:t> of the PhD program, even if the focus should be on the results of your research 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7FFBF-A903-4987-B095-350EADBDC89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760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outcomes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scientific papers and/or memories submitted for publication, accepted or published; oral presentations; posters, etc.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 evidence to the publication on peer review journals with IF.</a:t>
            </a:r>
          </a:p>
          <a:p>
            <a:endParaRPr lang="es-MX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BA381-7040-46AB-A0C1-0078C136BD3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81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85%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your time should be spent in presenting the research activities, with a </a:t>
            </a:r>
            <a:r>
              <a:rPr lang="en-US" sz="1200" b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focus on the results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considering that background, state of knowledge, research objectives and methodology have been already presented in the 2</a:t>
            </a:r>
            <a:r>
              <a:rPr lang="en-US" sz="1200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nd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year of the program. </a:t>
            </a:r>
            <a:endParaRPr lang="it-I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7FFBF-A903-4987-B095-350EADBDC89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65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7FFBF-A903-4987-B095-350EADBDC89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11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7FFBF-A903-4987-B095-350EADBDC89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47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7FFBF-A903-4987-B095-350EADBDC89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33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Planned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 methodology: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materials and methods to be applied, possible criteria of selection and/or selected sites or experimental areas, scheduled field and/or laboratory activities, possible collaborations with other organizations, etc.</a:t>
            </a:r>
            <a:endParaRPr lang="it-I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7FFBF-A903-4987-B095-350EADBDC89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9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7FFBF-A903-4987-B095-350EADBDC89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77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BA381-7040-46AB-A0C1-0078C136BD3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477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7FFBF-A903-4987-B095-350EADBDC89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68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5257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6653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229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77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387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466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7222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10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163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02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7433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0214A-A849-8F45-B579-9C84A9199CA3}" type="datetimeFigureOut">
              <a:rPr lang="it-IT" smtClean="0"/>
              <a:pPr/>
              <a:t>02/04/2025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B18BF-23CC-434B-ADA0-FB36742EDD7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11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63601" y="275623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2700" dirty="0">
                <a:solidFill>
                  <a:srgbClr val="C00000"/>
                </a:solidFill>
                <a:cs typeface="Aharoni" pitchFamily="2" charset="-79"/>
              </a:rPr>
              <a:t>Results of the 3</a:t>
            </a:r>
            <a:r>
              <a:rPr lang="en-GB" sz="2700" baseline="30000" dirty="0">
                <a:solidFill>
                  <a:srgbClr val="C00000"/>
                </a:solidFill>
                <a:cs typeface="Aharoni" pitchFamily="2" charset="-79"/>
              </a:rPr>
              <a:t>rd</a:t>
            </a:r>
            <a:r>
              <a:rPr lang="en-GB" sz="2700" dirty="0">
                <a:solidFill>
                  <a:srgbClr val="C00000"/>
                </a:solidFill>
                <a:cs typeface="Aharoni" pitchFamily="2" charset="-79"/>
              </a:rPr>
              <a:t> year of the program</a:t>
            </a:r>
            <a:br>
              <a:rPr lang="en-GB" sz="3500" dirty="0">
                <a:solidFill>
                  <a:srgbClr val="C00000"/>
                </a:solidFill>
                <a:cs typeface="Aharoni" pitchFamily="2" charset="-79"/>
              </a:rPr>
            </a:br>
            <a:r>
              <a:rPr lang="en-GB" sz="3500" b="1" dirty="0">
                <a:solidFill>
                  <a:srgbClr val="C00000"/>
                </a:solidFill>
                <a:cs typeface="Aharoni" pitchFamily="2" charset="-79"/>
              </a:rPr>
              <a:t>Title</a:t>
            </a:r>
          </a:p>
        </p:txBody>
      </p:sp>
      <p:sp>
        <p:nvSpPr>
          <p:cNvPr id="7" name="Rectangle 6"/>
          <p:cNvSpPr/>
          <p:nvPr/>
        </p:nvSpPr>
        <p:spPr>
          <a:xfrm>
            <a:off x="-2331" y="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914401" y="489776"/>
            <a:ext cx="8229600" cy="144261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>
                <a:latin typeface="+mj-lt"/>
              </a:rPr>
              <a:t>LERH PhD Program -  XXX Cycle</a:t>
            </a:r>
          </a:p>
          <a:p>
            <a:pPr marL="0" indent="0">
              <a:buNone/>
            </a:pPr>
            <a:r>
              <a:rPr lang="en-GB" dirty="0">
                <a:latin typeface="+mj-lt"/>
              </a:rPr>
              <a:t>University of Padua</a:t>
            </a: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pPr marL="0" indent="0">
              <a:buNone/>
            </a:pPr>
            <a:r>
              <a:rPr lang="en-GB" dirty="0" err="1">
                <a:latin typeface="+mj-lt"/>
              </a:rPr>
              <a:t>XX</a:t>
            </a:r>
            <a:r>
              <a:rPr lang="en-GB" baseline="30000" dirty="0" err="1">
                <a:latin typeface="+mj-lt"/>
              </a:rPr>
              <a:t>th</a:t>
            </a:r>
            <a:r>
              <a:rPr lang="en-GB" dirty="0">
                <a:latin typeface="+mj-lt"/>
              </a:rPr>
              <a:t> October 20..</a:t>
            </a:r>
          </a:p>
        </p:txBody>
      </p:sp>
      <p:sp>
        <p:nvSpPr>
          <p:cNvPr id="10" name="TextBox 6"/>
          <p:cNvSpPr txBox="1"/>
          <p:nvPr/>
        </p:nvSpPr>
        <p:spPr>
          <a:xfrm>
            <a:off x="3879765" y="4400037"/>
            <a:ext cx="47731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000" dirty="0" err="1">
                <a:latin typeface="+mj-lt"/>
              </a:rPr>
              <a:t>PhD</a:t>
            </a:r>
            <a:r>
              <a:rPr lang="it-IT" sz="2000" dirty="0">
                <a:latin typeface="+mj-lt"/>
              </a:rPr>
              <a:t> </a:t>
            </a:r>
            <a:r>
              <a:rPr lang="it-IT" sz="2000" dirty="0" err="1">
                <a:latin typeface="+mj-lt"/>
              </a:rPr>
              <a:t>student</a:t>
            </a:r>
            <a:r>
              <a:rPr lang="it-IT" sz="2000" dirty="0">
                <a:latin typeface="+mj-lt"/>
              </a:rPr>
              <a:t>: </a:t>
            </a:r>
          </a:p>
          <a:p>
            <a:pPr algn="r"/>
            <a:r>
              <a:rPr lang="it-IT" sz="2000" dirty="0">
                <a:latin typeface="+mj-lt"/>
              </a:rPr>
              <a:t>XXX</a:t>
            </a:r>
          </a:p>
          <a:p>
            <a:pPr algn="r"/>
            <a:endParaRPr lang="it-IT" sz="2000" dirty="0">
              <a:latin typeface="+mj-lt"/>
            </a:endParaRPr>
          </a:p>
          <a:p>
            <a:pPr algn="r"/>
            <a:r>
              <a:rPr lang="it-IT" sz="2000" dirty="0">
                <a:latin typeface="+mj-lt"/>
              </a:rPr>
              <a:t>Supervisor:</a:t>
            </a:r>
          </a:p>
          <a:p>
            <a:pPr algn="r"/>
            <a:r>
              <a:rPr lang="it-IT" sz="2000" dirty="0">
                <a:latin typeface="+mj-lt"/>
              </a:rPr>
              <a:t>XXX</a:t>
            </a:r>
          </a:p>
          <a:p>
            <a:pPr algn="r"/>
            <a:endParaRPr lang="it-IT" sz="2000" b="1" dirty="0">
              <a:latin typeface="+mj-lt"/>
            </a:endParaRPr>
          </a:p>
          <a:p>
            <a:pPr algn="r"/>
            <a:r>
              <a:rPr lang="it-IT" sz="2000" dirty="0">
                <a:latin typeface="+mj-lt"/>
              </a:rPr>
              <a:t>     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8948" y="1127157"/>
            <a:ext cx="2808424" cy="58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921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66538" y="9525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742950" y="0"/>
            <a:ext cx="79438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3600" b="1" dirty="0">
                <a:solidFill>
                  <a:srgbClr val="C00000"/>
                </a:solidFill>
                <a:cs typeface="Aharoni" pitchFamily="2" charset="-79"/>
              </a:rPr>
              <a:t>Publications, paper &amp; poster presentations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719" y="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28133" y="1515535"/>
            <a:ext cx="8229600" cy="4525963"/>
          </a:xfrm>
        </p:spPr>
        <p:txBody>
          <a:bodyPr/>
          <a:lstStyle/>
          <a:p>
            <a:endParaRPr lang="en-GB" dirty="0">
              <a:latin typeface="+mj-lt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8948" y="1127157"/>
            <a:ext cx="2808424" cy="58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03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5731" y="3068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it-IT" sz="3500" b="1" dirty="0" err="1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Outline</a:t>
            </a:r>
            <a:endParaRPr lang="en-US" sz="3500" b="1" dirty="0">
              <a:solidFill>
                <a:srgbClr val="C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331" y="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11200" y="1278466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200" dirty="0">
                <a:latin typeface="+mj-lt"/>
              </a:rPr>
              <a:t>Research activities</a:t>
            </a:r>
          </a:p>
          <a:p>
            <a:r>
              <a:rPr lang="en-US" dirty="0">
                <a:latin typeface="+mj-lt"/>
              </a:rPr>
              <a:t>Research organization</a:t>
            </a:r>
          </a:p>
          <a:p>
            <a:pPr lvl="1"/>
            <a:r>
              <a:rPr lang="en-US" dirty="0">
                <a:latin typeface="+mj-lt"/>
              </a:rPr>
              <a:t>Research questions and objectives </a:t>
            </a:r>
          </a:p>
          <a:p>
            <a:pPr lvl="1"/>
            <a:r>
              <a:rPr lang="en-US" dirty="0">
                <a:latin typeface="+mj-lt"/>
              </a:rPr>
              <a:t>Background and justification </a:t>
            </a:r>
          </a:p>
          <a:p>
            <a:pPr lvl="1"/>
            <a:r>
              <a:rPr lang="en-US" dirty="0">
                <a:latin typeface="+mj-lt"/>
              </a:rPr>
              <a:t>Research methodology</a:t>
            </a:r>
          </a:p>
          <a:p>
            <a:r>
              <a:rPr lang="en-US" dirty="0">
                <a:latin typeface="+mj-lt"/>
              </a:rPr>
              <a:t>Research results</a:t>
            </a:r>
          </a:p>
          <a:p>
            <a:r>
              <a:rPr lang="en-US" dirty="0">
                <a:latin typeface="+mj-lt"/>
              </a:rPr>
              <a:t>Discussion and conclusions</a:t>
            </a:r>
          </a:p>
          <a:p>
            <a:pPr marL="0" indent="0">
              <a:buNone/>
            </a:pPr>
            <a:endParaRPr lang="en-US" sz="4200" dirty="0">
              <a:latin typeface="+mj-lt"/>
            </a:endParaRPr>
          </a:p>
          <a:p>
            <a:pPr marL="0" indent="0">
              <a:buNone/>
            </a:pPr>
            <a:r>
              <a:rPr lang="en-US" sz="4200" dirty="0">
                <a:latin typeface="+mj-lt"/>
              </a:rPr>
              <a:t>Other activities</a:t>
            </a:r>
          </a:p>
          <a:p>
            <a:r>
              <a:rPr lang="en-GB">
                <a:latin typeface="+mj-lt"/>
                <a:cs typeface="Aharoni" pitchFamily="2" charset="-79"/>
              </a:rPr>
              <a:t>Publications</a:t>
            </a:r>
            <a:r>
              <a:rPr lang="en-GB" dirty="0">
                <a:latin typeface="+mj-lt"/>
                <a:cs typeface="Aharoni" pitchFamily="2" charset="-79"/>
              </a:rPr>
              <a:t>, paper &amp; poster presentations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8948" y="1127157"/>
            <a:ext cx="2808424" cy="58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342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331" y="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8948" y="1127157"/>
            <a:ext cx="2808424" cy="581323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406400" y="2865438"/>
            <a:ext cx="8737600" cy="1143000"/>
          </a:xfrm>
          <a:prstGeom prst="rect">
            <a:avLst/>
          </a:prstGeom>
          <a:solidFill>
            <a:srgbClr val="AF171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b="1" dirty="0" err="1">
                <a:solidFill>
                  <a:schemeClr val="bg1"/>
                </a:solidFill>
              </a:rPr>
              <a:t>Research</a:t>
            </a:r>
            <a:r>
              <a:rPr lang="it-IT" sz="4800" b="1" dirty="0">
                <a:solidFill>
                  <a:schemeClr val="bg1"/>
                </a:solidFill>
              </a:rPr>
              <a:t> </a:t>
            </a:r>
            <a:r>
              <a:rPr lang="it-IT" sz="4800" b="1" dirty="0" err="1">
                <a:solidFill>
                  <a:schemeClr val="bg1"/>
                </a:solidFill>
              </a:rPr>
              <a:t>activities</a:t>
            </a:r>
            <a:endParaRPr lang="it-IT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024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7333" y="30686"/>
            <a:ext cx="8229600" cy="1143000"/>
          </a:xfrm>
        </p:spPr>
        <p:txBody>
          <a:bodyPr>
            <a:noAutofit/>
          </a:bodyPr>
          <a:lstStyle/>
          <a:p>
            <a:pPr algn="l">
              <a:tabLst>
                <a:tab pos="1235075" algn="l"/>
              </a:tabLst>
            </a:pPr>
            <a:r>
              <a:rPr lang="en-US" sz="3600" b="1" dirty="0">
                <a:solidFill>
                  <a:srgbClr val="AF171F"/>
                </a:solidFill>
              </a:rPr>
              <a:t>Research organization</a:t>
            </a:r>
            <a:br>
              <a:rPr lang="en-US" sz="3600" b="1" dirty="0">
                <a:solidFill>
                  <a:srgbClr val="AF171F"/>
                </a:solidFill>
              </a:rPr>
            </a:br>
            <a:r>
              <a:rPr lang="en-US" sz="2800" b="1" dirty="0">
                <a:solidFill>
                  <a:srgbClr val="AF171F"/>
                </a:solidFill>
              </a:rPr>
              <a:t>Research questions and objectives</a:t>
            </a:r>
            <a:endParaRPr lang="en-US" sz="3600" b="1" dirty="0">
              <a:solidFill>
                <a:srgbClr val="AF171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331" y="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28133" y="1346201"/>
            <a:ext cx="8229600" cy="4525963"/>
          </a:xfrm>
        </p:spPr>
        <p:txBody>
          <a:bodyPr/>
          <a:lstStyle/>
          <a:p>
            <a:endParaRPr lang="en-GB" dirty="0">
              <a:latin typeface="+mj-lt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8948" y="1127157"/>
            <a:ext cx="2808424" cy="58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73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7333" y="30686"/>
            <a:ext cx="8229600" cy="1143000"/>
          </a:xfrm>
        </p:spPr>
        <p:txBody>
          <a:bodyPr>
            <a:noAutofit/>
          </a:bodyPr>
          <a:lstStyle/>
          <a:p>
            <a:pPr algn="l">
              <a:tabLst>
                <a:tab pos="1235075" algn="l"/>
              </a:tabLst>
            </a:pPr>
            <a:r>
              <a:rPr lang="en-US" sz="3600" b="1" dirty="0">
                <a:solidFill>
                  <a:srgbClr val="AF171F"/>
                </a:solidFill>
              </a:rPr>
              <a:t>Research organization</a:t>
            </a:r>
            <a:br>
              <a:rPr lang="en-US" sz="3600" b="1" dirty="0">
                <a:solidFill>
                  <a:srgbClr val="AF171F"/>
                </a:solidFill>
              </a:rPr>
            </a:br>
            <a:r>
              <a:rPr lang="en-US" sz="2800" b="1" dirty="0">
                <a:solidFill>
                  <a:srgbClr val="AF171F"/>
                </a:solidFill>
              </a:rPr>
              <a:t>Background and justification </a:t>
            </a:r>
            <a:endParaRPr lang="en-US" sz="3600" b="1" dirty="0">
              <a:solidFill>
                <a:srgbClr val="AF171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331" y="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28133" y="1346201"/>
            <a:ext cx="8229600" cy="4525963"/>
          </a:xfrm>
        </p:spPr>
        <p:txBody>
          <a:bodyPr/>
          <a:lstStyle/>
          <a:p>
            <a:endParaRPr lang="en-GB" dirty="0">
              <a:latin typeface="+mj-lt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8948" y="1127157"/>
            <a:ext cx="2808424" cy="58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585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7333" y="30686"/>
            <a:ext cx="8229600" cy="1143000"/>
          </a:xfrm>
        </p:spPr>
        <p:txBody>
          <a:bodyPr>
            <a:noAutofit/>
          </a:bodyPr>
          <a:lstStyle/>
          <a:p>
            <a:pPr algn="l">
              <a:tabLst>
                <a:tab pos="1235075" algn="l"/>
              </a:tabLst>
            </a:pPr>
            <a:r>
              <a:rPr lang="en-US" sz="3600" b="1" dirty="0">
                <a:solidFill>
                  <a:srgbClr val="AF171F"/>
                </a:solidFill>
              </a:rPr>
              <a:t>Research organization</a:t>
            </a:r>
            <a:br>
              <a:rPr lang="en-US" sz="3600" b="1" dirty="0">
                <a:solidFill>
                  <a:srgbClr val="AF171F"/>
                </a:solidFill>
              </a:rPr>
            </a:br>
            <a:r>
              <a:rPr lang="en-US" sz="2800" b="1" dirty="0">
                <a:solidFill>
                  <a:srgbClr val="AF171F"/>
                </a:solidFill>
              </a:rPr>
              <a:t>Research methodology</a:t>
            </a:r>
            <a:endParaRPr lang="en-US" sz="3600" b="1" dirty="0">
              <a:solidFill>
                <a:srgbClr val="AF171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2331" y="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28133" y="1346201"/>
            <a:ext cx="8229600" cy="4525963"/>
          </a:xfrm>
        </p:spPr>
        <p:txBody>
          <a:bodyPr/>
          <a:lstStyle/>
          <a:p>
            <a:endParaRPr lang="en-GB" dirty="0">
              <a:latin typeface="+mj-lt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8948" y="1127157"/>
            <a:ext cx="2808424" cy="58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84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7333" y="30686"/>
            <a:ext cx="8229600" cy="1143000"/>
          </a:xfrm>
        </p:spPr>
        <p:txBody>
          <a:bodyPr>
            <a:noAutofit/>
          </a:bodyPr>
          <a:lstStyle/>
          <a:p>
            <a:pPr algn="l">
              <a:tabLst>
                <a:tab pos="1235075" algn="l"/>
              </a:tabLst>
            </a:pPr>
            <a:r>
              <a:rPr lang="en-US" sz="3600" b="1" dirty="0">
                <a:solidFill>
                  <a:srgbClr val="AF171F"/>
                </a:solidFill>
              </a:rPr>
              <a:t>Research 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-2331" y="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28133" y="1346201"/>
            <a:ext cx="8229600" cy="4525963"/>
          </a:xfrm>
        </p:spPr>
        <p:txBody>
          <a:bodyPr/>
          <a:lstStyle/>
          <a:p>
            <a:endParaRPr lang="en-GB" dirty="0">
              <a:latin typeface="+mj-lt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8948" y="1127157"/>
            <a:ext cx="2808424" cy="58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727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66538" y="9525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742950" y="0"/>
            <a:ext cx="79438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rgbClr val="AF171F"/>
                </a:solidFill>
              </a:rPr>
              <a:t>Discussion and conclusions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719" y="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28133" y="1363138"/>
            <a:ext cx="8229600" cy="4525963"/>
          </a:xfrm>
        </p:spPr>
        <p:txBody>
          <a:bodyPr/>
          <a:lstStyle/>
          <a:p>
            <a:endParaRPr lang="en-GB" dirty="0">
              <a:latin typeface="+mj-lt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8948" y="1127157"/>
            <a:ext cx="2808424" cy="58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334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2331" y="0"/>
            <a:ext cx="581323" cy="304281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98948" y="1127157"/>
            <a:ext cx="2808424" cy="581323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406400" y="2865438"/>
            <a:ext cx="8737600" cy="1143000"/>
          </a:xfrm>
          <a:prstGeom prst="rect">
            <a:avLst/>
          </a:prstGeom>
          <a:solidFill>
            <a:srgbClr val="AF171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b="1" dirty="0" err="1">
                <a:solidFill>
                  <a:schemeClr val="bg1"/>
                </a:solidFill>
              </a:rPr>
              <a:t>Other</a:t>
            </a:r>
            <a:r>
              <a:rPr lang="it-IT" sz="4800" b="1">
                <a:solidFill>
                  <a:schemeClr val="bg1"/>
                </a:solidFill>
              </a:rPr>
              <a:t> activities</a:t>
            </a:r>
            <a:endParaRPr lang="it-IT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404421"/>
      </p:ext>
    </p:extLst>
  </p:cSld>
  <p:clrMapOvr>
    <a:masterClrMapping/>
  </p:clrMapOvr>
</p:sld>
</file>

<file path=ppt/theme/theme1.xml><?xml version="1.0" encoding="utf-8"?>
<a:theme xmlns:a="http://schemas.openxmlformats.org/drawingml/2006/main" name="TESAF_DESTRA_AL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o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9221</TotalTime>
  <Words>331</Words>
  <Application>Microsoft Office PowerPoint</Application>
  <PresentationFormat>Presentazione su schermo (4:3)</PresentationFormat>
  <Paragraphs>47</Paragraphs>
  <Slides>10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Aharoni</vt:lpstr>
      <vt:lpstr>Arial</vt:lpstr>
      <vt:lpstr>Calibri</vt:lpstr>
      <vt:lpstr>Times New Roman</vt:lpstr>
      <vt:lpstr>TESAF_DESTRA_ALTO</vt:lpstr>
      <vt:lpstr>Results of the 3rd year of the program Title</vt:lpstr>
      <vt:lpstr>Outline</vt:lpstr>
      <vt:lpstr>Presentazione standard di PowerPoint</vt:lpstr>
      <vt:lpstr>Research organization Research questions and objectives</vt:lpstr>
      <vt:lpstr>Research organization Background and justification </vt:lpstr>
      <vt:lpstr>Research organization Research methodology</vt:lpstr>
      <vt:lpstr>Research results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Paolo Semenzato</dc:creator>
  <cp:lastModifiedBy>Antonella</cp:lastModifiedBy>
  <cp:revision>826</cp:revision>
  <cp:lastPrinted>2013-11-27T15:21:15Z</cp:lastPrinted>
  <dcterms:created xsi:type="dcterms:W3CDTF">2013-11-25T10:12:09Z</dcterms:created>
  <dcterms:modified xsi:type="dcterms:W3CDTF">2025-04-02T15:15:09Z</dcterms:modified>
</cp:coreProperties>
</file>