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 bookmarkIdSeed="10">
  <p:sldMasterIdLst>
    <p:sldMasterId id="2147483684" r:id="rId1"/>
  </p:sldMasterIdLst>
  <p:notesMasterIdLst>
    <p:notesMasterId r:id="rId13"/>
  </p:notesMasterIdLst>
  <p:handoutMasterIdLst>
    <p:handoutMasterId r:id="rId14"/>
  </p:handoutMasterIdLst>
  <p:sldIdLst>
    <p:sldId id="262" r:id="rId2"/>
    <p:sldId id="345" r:id="rId3"/>
    <p:sldId id="356" r:id="rId4"/>
    <p:sldId id="350" r:id="rId5"/>
    <p:sldId id="349" r:id="rId6"/>
    <p:sldId id="351" r:id="rId7"/>
    <p:sldId id="352" r:id="rId8"/>
    <p:sldId id="355" r:id="rId9"/>
    <p:sldId id="357" r:id="rId10"/>
    <p:sldId id="344" r:id="rId11"/>
    <p:sldId id="346" r:id="rId12"/>
  </p:sldIdLst>
  <p:sldSz cx="9144000" cy="6858000" type="screen4x3"/>
  <p:notesSz cx="9926638" cy="6797675"/>
  <p:defaultTextStyle>
    <a:defPPr>
      <a:defRPr lang="it-IT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Paola Gatto" initials="PG" lastIdx="1" clrIdx="0"/>
  <p:cmAuthor id="1" name="Ariadna Chavarría Reséndez" initials="ACR" lastIdx="3" clrIdx="1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F171F"/>
    <a:srgbClr val="F9B590"/>
    <a:srgbClr val="91C3D5"/>
    <a:srgbClr val="4198AF"/>
    <a:srgbClr val="DB843D"/>
    <a:srgbClr val="F79646"/>
    <a:srgbClr val="2C4D75"/>
    <a:srgbClr val="8064A2"/>
    <a:srgbClr val="FDFDFD"/>
    <a:srgbClr val="9BBB5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63" autoAdjust="0"/>
    <p:restoredTop sz="68768" autoAdjust="0"/>
  </p:normalViewPr>
  <p:slideViewPr>
    <p:cSldViewPr snapToGrid="0" snapToObjects="1">
      <p:cViewPr varScale="1">
        <p:scale>
          <a:sx n="94" d="100"/>
          <a:sy n="94" d="100"/>
        </p:scale>
        <p:origin x="2530" y="6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-231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2625" cy="34026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621696" y="0"/>
            <a:ext cx="4302625" cy="34026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98BB5B-C2B9-4E05-A99B-1798080C8FF6}" type="datetimeFigureOut">
              <a:rPr lang="en-US" smtClean="0"/>
              <a:t>12/9/2024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456324"/>
            <a:ext cx="4302625" cy="3402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621696" y="6456324"/>
            <a:ext cx="4302625" cy="3402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7A07DA-430D-426F-A796-3E0CCB032CA0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327809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622799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2F4C6F-5D26-4DAE-B7BA-F3A165A8948C}" type="datetimeFigureOut">
              <a:rPr lang="en-US" smtClean="0"/>
              <a:pPr/>
              <a:t>12/9/2024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263900" y="509588"/>
            <a:ext cx="3398838" cy="2549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92665" y="3228896"/>
            <a:ext cx="7941310" cy="305895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6456611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622799" y="6456611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ABA381-7040-46AB-A0C1-0078C136BD37}" type="slidenum">
              <a:rPr lang="en-US" smtClean="0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39715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You will have 20 minutes for presenting your report + 10 minutes for the discussion.</a:t>
            </a:r>
            <a:r>
              <a:rPr lang="en-US" baseline="0" dirty="0"/>
              <a:t> This means that the number of slides should be in the range of 11-20 (this large range is depending from the contents of the slides: photos, graphs are normally requiring less time than text and tables). </a:t>
            </a:r>
            <a:r>
              <a:rPr lang="en-US" dirty="0"/>
              <a:t>Please make some tests of the length of your PP</a:t>
            </a:r>
            <a:r>
              <a:rPr lang="en-US" baseline="0" dirty="0"/>
              <a:t> before the formal presentation to the PhD commission.</a:t>
            </a:r>
          </a:p>
          <a:p>
            <a:r>
              <a:rPr lang="en-US" baseline="0" dirty="0"/>
              <a:t>Take into consideration that you are asked to give evidence of the </a:t>
            </a:r>
            <a:r>
              <a:rPr lang="en-US" b="1" baseline="0" dirty="0"/>
              <a:t>3-years activities</a:t>
            </a:r>
            <a:r>
              <a:rPr lang="en-US" baseline="0" dirty="0"/>
              <a:t> of the PhD program, even if the focus should be on the results of your research work.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77FFBF-A903-4987-B095-350EADBDC895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607606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Learning and networking activities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</a:p>
          <a:p>
            <a:pPr marL="171450" indent="-171450">
              <a:buFontTx/>
              <a:buChar char="-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Courses of the Program</a:t>
            </a:r>
            <a:endParaRPr lang="it-IT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171450" indent="-171450">
              <a:buFontTx/>
              <a:buChar char="-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Other learning activities</a:t>
            </a:r>
            <a:endParaRPr lang="it-IT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171450" indent="-171450">
              <a:buFontTx/>
              <a:buChar char="-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Participation to national or international conferences, seminars, workshops; stages, short term scientific missions and contacted organizations and persons</a:t>
            </a:r>
            <a:endParaRPr lang="it-IT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77FFBF-A903-4987-B095-350EADBDC895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450685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Research outcomes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 scientific papers and/or memories submitted for publication, accepted or published; oral presentations; posters, etc.</a:t>
            </a:r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Give evidence to the publication on peer review journals with IF.</a:t>
            </a:r>
          </a:p>
          <a:p>
            <a:endParaRPr lang="es-MX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ABA381-7040-46AB-A0C1-0078C136BD37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52810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85%</a:t>
            </a:r>
            <a:r>
              <a:rPr lang="en-US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of your time should be spent in presenting the research activities, with a </a:t>
            </a:r>
            <a:r>
              <a:rPr lang="en-US" sz="1200" b="1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focus on the results</a:t>
            </a:r>
            <a:r>
              <a:rPr lang="en-US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considering that background, state of knowledge, research objectives and methodology have been already presented in the 2</a:t>
            </a:r>
            <a:r>
              <a:rPr lang="en-US" sz="1200" kern="1200" baseline="300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nd</a:t>
            </a:r>
            <a:r>
              <a:rPr lang="en-US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year of the program. </a:t>
            </a:r>
            <a:endParaRPr lang="it-IT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77FFBF-A903-4987-B095-350EADBDC895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13652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77FFBF-A903-4987-B095-350EADBDC89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861175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77FFBF-A903-4987-B095-350EADBDC895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854776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77FFBF-A903-4987-B095-350EADBDC895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683357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Planned</a:t>
            </a:r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research methodology:</a:t>
            </a:r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materials and methods to be applied, possible criteria of selection and/or selected sites or experimental areas, scheduled field and/or laboratory activities, possible collaborations with other organizations, etc.</a:t>
            </a:r>
            <a:endParaRPr lang="it-IT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77FFBF-A903-4987-B095-350EADBDC895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25962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77FFBF-A903-4987-B095-350EADBDC895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497752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ABA381-7040-46AB-A0C1-0078C136BD37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154774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77FFBF-A903-4987-B095-350EADBDC895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8681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0214A-A849-8F45-B579-9C84A9199CA3}" type="datetimeFigureOut">
              <a:rPr lang="it-IT" smtClean="0"/>
              <a:pPr/>
              <a:t>09/12/2024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B18BF-23CC-434B-ADA0-FB36742EDD76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052576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0214A-A849-8F45-B579-9C84A9199CA3}" type="datetimeFigureOut">
              <a:rPr lang="it-IT" smtClean="0"/>
              <a:pPr/>
              <a:t>09/12/2024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B18BF-23CC-434B-ADA0-FB36742EDD76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666537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0214A-A849-8F45-B579-9C84A9199CA3}" type="datetimeFigureOut">
              <a:rPr lang="it-IT" smtClean="0"/>
              <a:pPr/>
              <a:t>09/12/2024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B18BF-23CC-434B-ADA0-FB36742EDD76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312298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0214A-A849-8F45-B579-9C84A9199CA3}" type="datetimeFigureOut">
              <a:rPr lang="it-IT" smtClean="0"/>
              <a:pPr/>
              <a:t>09/12/2024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B18BF-23CC-434B-ADA0-FB36742EDD76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917706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0214A-A849-8F45-B579-9C84A9199CA3}" type="datetimeFigureOut">
              <a:rPr lang="it-IT" smtClean="0"/>
              <a:pPr/>
              <a:t>09/12/2024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B18BF-23CC-434B-ADA0-FB36742EDD76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038729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0214A-A849-8F45-B579-9C84A9199CA3}" type="datetimeFigureOut">
              <a:rPr lang="it-IT" smtClean="0"/>
              <a:pPr/>
              <a:t>09/12/2024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B18BF-23CC-434B-ADA0-FB36742EDD76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646676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0214A-A849-8F45-B579-9C84A9199CA3}" type="datetimeFigureOut">
              <a:rPr lang="it-IT" smtClean="0"/>
              <a:pPr/>
              <a:t>09/12/2024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B18BF-23CC-434B-ADA0-FB36742EDD76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672221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0214A-A849-8F45-B579-9C84A9199CA3}" type="datetimeFigureOut">
              <a:rPr lang="it-IT" smtClean="0"/>
              <a:pPr/>
              <a:t>09/12/2024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B18BF-23CC-434B-ADA0-FB36742EDD76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11069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0214A-A849-8F45-B579-9C84A9199CA3}" type="datetimeFigureOut">
              <a:rPr lang="it-IT" smtClean="0"/>
              <a:pPr/>
              <a:t>09/12/2024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B18BF-23CC-434B-ADA0-FB36742EDD76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016340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0214A-A849-8F45-B579-9C84A9199CA3}" type="datetimeFigureOut">
              <a:rPr lang="it-IT" smtClean="0"/>
              <a:pPr/>
              <a:t>09/12/2024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B18BF-23CC-434B-ADA0-FB36742EDD76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680270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0214A-A849-8F45-B579-9C84A9199CA3}" type="datetimeFigureOut">
              <a:rPr lang="it-IT" smtClean="0"/>
              <a:pPr/>
              <a:t>09/12/2024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B18BF-23CC-434B-ADA0-FB36742EDD76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874335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90214A-A849-8F45-B579-9C84A9199CA3}" type="datetimeFigureOut">
              <a:rPr lang="it-IT" smtClean="0"/>
              <a:pPr/>
              <a:t>09/12/2024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7B18BF-23CC-434B-ADA0-FB36742EDD76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351161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63601" y="2756236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n-GB" sz="2700" dirty="0">
                <a:solidFill>
                  <a:srgbClr val="C00000"/>
                </a:solidFill>
                <a:cs typeface="Aharoni" pitchFamily="2" charset="-79"/>
              </a:rPr>
              <a:t>Results of the 3</a:t>
            </a:r>
            <a:r>
              <a:rPr lang="en-GB" sz="2700" baseline="30000" dirty="0">
                <a:solidFill>
                  <a:srgbClr val="C00000"/>
                </a:solidFill>
                <a:cs typeface="Aharoni" pitchFamily="2" charset="-79"/>
              </a:rPr>
              <a:t>rd</a:t>
            </a:r>
            <a:r>
              <a:rPr lang="en-GB" sz="2700" dirty="0">
                <a:solidFill>
                  <a:srgbClr val="C00000"/>
                </a:solidFill>
                <a:cs typeface="Aharoni" pitchFamily="2" charset="-79"/>
              </a:rPr>
              <a:t> year of the program</a:t>
            </a:r>
            <a:br>
              <a:rPr lang="en-GB" sz="3500" dirty="0">
                <a:solidFill>
                  <a:srgbClr val="C00000"/>
                </a:solidFill>
                <a:cs typeface="Aharoni" pitchFamily="2" charset="-79"/>
              </a:rPr>
            </a:br>
            <a:r>
              <a:rPr lang="en-GB" sz="3500" b="1" dirty="0">
                <a:solidFill>
                  <a:srgbClr val="C00000"/>
                </a:solidFill>
                <a:cs typeface="Aharoni" pitchFamily="2" charset="-79"/>
              </a:rPr>
              <a:t>Title</a:t>
            </a:r>
          </a:p>
        </p:txBody>
      </p:sp>
      <p:sp>
        <p:nvSpPr>
          <p:cNvPr id="7" name="Rectangle 6"/>
          <p:cNvSpPr/>
          <p:nvPr/>
        </p:nvSpPr>
        <p:spPr>
          <a:xfrm>
            <a:off x="-2331" y="0"/>
            <a:ext cx="581323" cy="3042811"/>
          </a:xfrm>
          <a:prstGeom prst="rect">
            <a:avLst/>
          </a:prstGeom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914401" y="489776"/>
            <a:ext cx="8229600" cy="1442611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GB" dirty="0">
                <a:latin typeface="+mj-lt"/>
              </a:rPr>
              <a:t>LERH PhD Program -  XXX Cycle</a:t>
            </a:r>
          </a:p>
          <a:p>
            <a:pPr marL="0" indent="0">
              <a:buNone/>
            </a:pPr>
            <a:r>
              <a:rPr lang="en-GB" dirty="0">
                <a:latin typeface="+mj-lt"/>
              </a:rPr>
              <a:t>University of Padua</a:t>
            </a:r>
          </a:p>
          <a:p>
            <a:pPr marL="0" indent="0">
              <a:buNone/>
            </a:pPr>
            <a:endParaRPr lang="en-GB" dirty="0">
              <a:latin typeface="+mj-lt"/>
            </a:endParaRPr>
          </a:p>
          <a:p>
            <a:pPr marL="0" indent="0">
              <a:buNone/>
            </a:pPr>
            <a:r>
              <a:rPr lang="en-GB" dirty="0" err="1">
                <a:latin typeface="+mj-lt"/>
              </a:rPr>
              <a:t>XX</a:t>
            </a:r>
            <a:r>
              <a:rPr lang="en-GB" baseline="30000" dirty="0" err="1">
                <a:latin typeface="+mj-lt"/>
              </a:rPr>
              <a:t>th</a:t>
            </a:r>
            <a:r>
              <a:rPr lang="en-GB" dirty="0">
                <a:latin typeface="+mj-lt"/>
              </a:rPr>
              <a:t> October 20..</a:t>
            </a:r>
          </a:p>
        </p:txBody>
      </p:sp>
      <p:sp>
        <p:nvSpPr>
          <p:cNvPr id="10" name="TextBox 6"/>
          <p:cNvSpPr txBox="1"/>
          <p:nvPr/>
        </p:nvSpPr>
        <p:spPr>
          <a:xfrm>
            <a:off x="3879765" y="4400037"/>
            <a:ext cx="4773168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-IT" sz="2000" dirty="0" err="1">
                <a:latin typeface="+mj-lt"/>
              </a:rPr>
              <a:t>PhD</a:t>
            </a:r>
            <a:r>
              <a:rPr lang="it-IT" sz="2000" dirty="0">
                <a:latin typeface="+mj-lt"/>
              </a:rPr>
              <a:t> </a:t>
            </a:r>
            <a:r>
              <a:rPr lang="it-IT" sz="2000" dirty="0" err="1">
                <a:latin typeface="+mj-lt"/>
              </a:rPr>
              <a:t>student</a:t>
            </a:r>
            <a:r>
              <a:rPr lang="it-IT" sz="2000" dirty="0">
                <a:latin typeface="+mj-lt"/>
              </a:rPr>
              <a:t>: </a:t>
            </a:r>
          </a:p>
          <a:p>
            <a:pPr algn="r"/>
            <a:r>
              <a:rPr lang="it-IT" sz="2000" dirty="0">
                <a:latin typeface="+mj-lt"/>
              </a:rPr>
              <a:t>XXX</a:t>
            </a:r>
          </a:p>
          <a:p>
            <a:pPr algn="r"/>
            <a:endParaRPr lang="it-IT" sz="2000" dirty="0">
              <a:latin typeface="+mj-lt"/>
            </a:endParaRPr>
          </a:p>
          <a:p>
            <a:pPr algn="r"/>
            <a:r>
              <a:rPr lang="it-IT" sz="2000" dirty="0">
                <a:latin typeface="+mj-lt"/>
              </a:rPr>
              <a:t>Supervisor:</a:t>
            </a:r>
          </a:p>
          <a:p>
            <a:pPr algn="r"/>
            <a:r>
              <a:rPr lang="it-IT" sz="2000" dirty="0">
                <a:latin typeface="+mj-lt"/>
              </a:rPr>
              <a:t>XXX</a:t>
            </a:r>
          </a:p>
          <a:p>
            <a:pPr algn="r"/>
            <a:endParaRPr lang="it-IT" sz="2000" b="1" dirty="0">
              <a:latin typeface="+mj-lt"/>
            </a:endParaRPr>
          </a:p>
          <a:p>
            <a:pPr algn="r"/>
            <a:r>
              <a:rPr lang="it-IT" sz="2000" dirty="0">
                <a:latin typeface="+mj-lt"/>
              </a:rPr>
              <a:t>     </a:t>
            </a:r>
          </a:p>
        </p:txBody>
      </p:sp>
      <p:pic>
        <p:nvPicPr>
          <p:cNvPr id="8" name="Immagin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-1098948" y="1127157"/>
            <a:ext cx="2808424" cy="5813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99215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77333" y="30686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it-IT" sz="3600" b="1" dirty="0">
                <a:solidFill>
                  <a:srgbClr val="AF171F"/>
                </a:solidFill>
                <a:cs typeface="Aharoni" pitchFamily="2" charset="-79"/>
              </a:rPr>
              <a:t>Learning &amp; networking </a:t>
            </a:r>
            <a:r>
              <a:rPr lang="it-IT" sz="3600" b="1" dirty="0" err="1">
                <a:solidFill>
                  <a:srgbClr val="AF171F"/>
                </a:solidFill>
                <a:cs typeface="Aharoni" pitchFamily="2" charset="-79"/>
              </a:rPr>
              <a:t>activities</a:t>
            </a:r>
            <a:endParaRPr lang="en-US" sz="3600" b="1" dirty="0">
              <a:solidFill>
                <a:srgbClr val="AF171F"/>
              </a:solidFill>
              <a:cs typeface="Aharoni" pitchFamily="2" charset="-79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-2331" y="0"/>
            <a:ext cx="581323" cy="3042811"/>
          </a:xfrm>
          <a:prstGeom prst="rect">
            <a:avLst/>
          </a:prstGeom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728133" y="1346201"/>
            <a:ext cx="8229600" cy="4525963"/>
          </a:xfrm>
        </p:spPr>
        <p:txBody>
          <a:bodyPr/>
          <a:lstStyle/>
          <a:p>
            <a:endParaRPr lang="en-GB" dirty="0">
              <a:latin typeface="+mj-lt"/>
            </a:endParaRPr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-1098948" y="1127157"/>
            <a:ext cx="2808424" cy="5813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780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166538" y="95250"/>
            <a:ext cx="581323" cy="3042811"/>
          </a:xfrm>
          <a:prstGeom prst="rect">
            <a:avLst/>
          </a:prstGeom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olo 1"/>
          <p:cNvSpPr txBox="1">
            <a:spLocks/>
          </p:cNvSpPr>
          <p:nvPr/>
        </p:nvSpPr>
        <p:spPr>
          <a:xfrm>
            <a:off x="742950" y="0"/>
            <a:ext cx="794385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GB" sz="3600" b="1" dirty="0">
                <a:solidFill>
                  <a:srgbClr val="C00000"/>
                </a:solidFill>
                <a:cs typeface="Aharoni" pitchFamily="2" charset="-79"/>
              </a:rPr>
              <a:t>Publications, paper &amp; poster presentations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6719" y="0"/>
            <a:ext cx="581323" cy="3042811"/>
          </a:xfrm>
          <a:prstGeom prst="rect">
            <a:avLst/>
          </a:prstGeom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728133" y="1515535"/>
            <a:ext cx="8229600" cy="4525963"/>
          </a:xfrm>
        </p:spPr>
        <p:txBody>
          <a:bodyPr/>
          <a:lstStyle/>
          <a:p>
            <a:endParaRPr lang="en-GB" dirty="0">
              <a:latin typeface="+mj-lt"/>
            </a:endParaRPr>
          </a:p>
        </p:txBody>
      </p:sp>
      <p:pic>
        <p:nvPicPr>
          <p:cNvPr id="6" name="Immagin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-1098948" y="1127157"/>
            <a:ext cx="2808424" cy="5813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05039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75731" y="30686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it-IT" sz="3500" b="1" dirty="0" err="1">
                <a:solidFill>
                  <a:srgbClr val="C00000"/>
                </a:solidFill>
                <a:latin typeface="Aharoni" pitchFamily="2" charset="-79"/>
                <a:cs typeface="Aharoni" pitchFamily="2" charset="-79"/>
              </a:rPr>
              <a:t>Outline</a:t>
            </a:r>
            <a:endParaRPr lang="en-US" sz="3500" b="1" dirty="0">
              <a:solidFill>
                <a:srgbClr val="C00000"/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-2331" y="0"/>
            <a:ext cx="581323" cy="3042811"/>
          </a:xfrm>
          <a:prstGeom prst="rect">
            <a:avLst/>
          </a:prstGeom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711200" y="1278466"/>
            <a:ext cx="8229600" cy="4525963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sz="4200" dirty="0">
                <a:latin typeface="+mj-lt"/>
              </a:rPr>
              <a:t>Research activities</a:t>
            </a:r>
          </a:p>
          <a:p>
            <a:r>
              <a:rPr lang="en-US" dirty="0">
                <a:latin typeface="+mj-lt"/>
              </a:rPr>
              <a:t>Research organization</a:t>
            </a:r>
          </a:p>
          <a:p>
            <a:pPr lvl="1"/>
            <a:r>
              <a:rPr lang="en-US" dirty="0">
                <a:latin typeface="+mj-lt"/>
              </a:rPr>
              <a:t>Research questions and objectives </a:t>
            </a:r>
          </a:p>
          <a:p>
            <a:pPr lvl="1"/>
            <a:r>
              <a:rPr lang="en-US" dirty="0">
                <a:latin typeface="+mj-lt"/>
              </a:rPr>
              <a:t>Background and justification </a:t>
            </a:r>
          </a:p>
          <a:p>
            <a:pPr lvl="1"/>
            <a:r>
              <a:rPr lang="en-US" dirty="0">
                <a:latin typeface="+mj-lt"/>
              </a:rPr>
              <a:t>Research methodology</a:t>
            </a:r>
          </a:p>
          <a:p>
            <a:r>
              <a:rPr lang="en-US" dirty="0">
                <a:latin typeface="+mj-lt"/>
              </a:rPr>
              <a:t>Research results</a:t>
            </a:r>
          </a:p>
          <a:p>
            <a:r>
              <a:rPr lang="en-US" dirty="0">
                <a:latin typeface="+mj-lt"/>
              </a:rPr>
              <a:t>Discussion and conclusions</a:t>
            </a:r>
          </a:p>
          <a:p>
            <a:pPr marL="0" indent="0">
              <a:buNone/>
            </a:pPr>
            <a:endParaRPr lang="en-US" sz="4200" dirty="0">
              <a:latin typeface="+mj-lt"/>
            </a:endParaRPr>
          </a:p>
          <a:p>
            <a:pPr marL="0" indent="0">
              <a:buNone/>
            </a:pPr>
            <a:r>
              <a:rPr lang="en-US" sz="4200" dirty="0">
                <a:latin typeface="+mj-lt"/>
              </a:rPr>
              <a:t>Other activities</a:t>
            </a:r>
          </a:p>
          <a:p>
            <a:r>
              <a:rPr lang="en-US" dirty="0">
                <a:latin typeface="+mj-lt"/>
              </a:rPr>
              <a:t>Learning and networking activities</a:t>
            </a:r>
          </a:p>
          <a:p>
            <a:r>
              <a:rPr lang="en-GB" dirty="0">
                <a:latin typeface="+mj-lt"/>
                <a:cs typeface="Aharoni" pitchFamily="2" charset="-79"/>
              </a:rPr>
              <a:t>Publications, paper &amp; poster presentations</a:t>
            </a:r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-1098948" y="1127157"/>
            <a:ext cx="2808424" cy="5813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13421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2331" y="0"/>
            <a:ext cx="581323" cy="3042811"/>
          </a:xfrm>
          <a:prstGeom prst="rect">
            <a:avLst/>
          </a:prstGeom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-1098948" y="1127157"/>
            <a:ext cx="2808424" cy="581323"/>
          </a:xfrm>
          <a:prstGeom prst="rect">
            <a:avLst/>
          </a:prstGeom>
        </p:spPr>
      </p:pic>
      <p:sp>
        <p:nvSpPr>
          <p:cNvPr id="6" name="Titolo 1"/>
          <p:cNvSpPr txBox="1">
            <a:spLocks/>
          </p:cNvSpPr>
          <p:nvPr/>
        </p:nvSpPr>
        <p:spPr>
          <a:xfrm>
            <a:off x="406400" y="2865438"/>
            <a:ext cx="8737600" cy="1143000"/>
          </a:xfrm>
          <a:prstGeom prst="rect">
            <a:avLst/>
          </a:prstGeom>
          <a:solidFill>
            <a:srgbClr val="AF171F"/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4800" b="1" dirty="0" err="1">
                <a:solidFill>
                  <a:schemeClr val="bg1"/>
                </a:solidFill>
              </a:rPr>
              <a:t>Research</a:t>
            </a:r>
            <a:r>
              <a:rPr lang="it-IT" sz="4800" b="1" dirty="0">
                <a:solidFill>
                  <a:schemeClr val="bg1"/>
                </a:solidFill>
              </a:rPr>
              <a:t> </a:t>
            </a:r>
            <a:r>
              <a:rPr lang="it-IT" sz="4800" b="1" dirty="0" err="1">
                <a:solidFill>
                  <a:schemeClr val="bg1"/>
                </a:solidFill>
              </a:rPr>
              <a:t>activities</a:t>
            </a:r>
            <a:endParaRPr lang="it-IT" sz="4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20241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77333" y="30686"/>
            <a:ext cx="8229600" cy="1143000"/>
          </a:xfrm>
        </p:spPr>
        <p:txBody>
          <a:bodyPr>
            <a:noAutofit/>
          </a:bodyPr>
          <a:lstStyle/>
          <a:p>
            <a:pPr algn="l">
              <a:tabLst>
                <a:tab pos="1235075" algn="l"/>
              </a:tabLst>
            </a:pPr>
            <a:r>
              <a:rPr lang="en-US" sz="3600" b="1" dirty="0">
                <a:solidFill>
                  <a:srgbClr val="AF171F"/>
                </a:solidFill>
              </a:rPr>
              <a:t>Research organization</a:t>
            </a:r>
            <a:br>
              <a:rPr lang="en-US" sz="3600" b="1" dirty="0">
                <a:solidFill>
                  <a:srgbClr val="AF171F"/>
                </a:solidFill>
              </a:rPr>
            </a:br>
            <a:r>
              <a:rPr lang="en-US" sz="2800" b="1" dirty="0">
                <a:solidFill>
                  <a:srgbClr val="AF171F"/>
                </a:solidFill>
              </a:rPr>
              <a:t>Research questions and objectives</a:t>
            </a:r>
            <a:endParaRPr lang="en-US" sz="3600" b="1" dirty="0">
              <a:solidFill>
                <a:srgbClr val="AF171F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-2331" y="0"/>
            <a:ext cx="581323" cy="3042811"/>
          </a:xfrm>
          <a:prstGeom prst="rect">
            <a:avLst/>
          </a:prstGeom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728133" y="1346201"/>
            <a:ext cx="8229600" cy="4525963"/>
          </a:xfrm>
        </p:spPr>
        <p:txBody>
          <a:bodyPr/>
          <a:lstStyle/>
          <a:p>
            <a:endParaRPr lang="en-GB" dirty="0">
              <a:latin typeface="+mj-lt"/>
            </a:endParaRPr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-1098948" y="1127157"/>
            <a:ext cx="2808424" cy="5813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18732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77333" y="30686"/>
            <a:ext cx="8229600" cy="1143000"/>
          </a:xfrm>
        </p:spPr>
        <p:txBody>
          <a:bodyPr>
            <a:noAutofit/>
          </a:bodyPr>
          <a:lstStyle/>
          <a:p>
            <a:pPr algn="l">
              <a:tabLst>
                <a:tab pos="1235075" algn="l"/>
              </a:tabLst>
            </a:pPr>
            <a:r>
              <a:rPr lang="en-US" sz="3600" b="1" dirty="0">
                <a:solidFill>
                  <a:srgbClr val="AF171F"/>
                </a:solidFill>
              </a:rPr>
              <a:t>Research organization</a:t>
            </a:r>
            <a:br>
              <a:rPr lang="en-US" sz="3600" b="1" dirty="0">
                <a:solidFill>
                  <a:srgbClr val="AF171F"/>
                </a:solidFill>
              </a:rPr>
            </a:br>
            <a:r>
              <a:rPr lang="en-US" sz="2800" b="1" dirty="0">
                <a:solidFill>
                  <a:srgbClr val="AF171F"/>
                </a:solidFill>
              </a:rPr>
              <a:t>Background and justification </a:t>
            </a:r>
            <a:endParaRPr lang="en-US" sz="3600" b="1" dirty="0">
              <a:solidFill>
                <a:srgbClr val="AF171F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-2331" y="0"/>
            <a:ext cx="581323" cy="3042811"/>
          </a:xfrm>
          <a:prstGeom prst="rect">
            <a:avLst/>
          </a:prstGeom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728133" y="1346201"/>
            <a:ext cx="8229600" cy="4525963"/>
          </a:xfrm>
        </p:spPr>
        <p:txBody>
          <a:bodyPr/>
          <a:lstStyle/>
          <a:p>
            <a:endParaRPr lang="en-GB" dirty="0">
              <a:latin typeface="+mj-lt"/>
            </a:endParaRPr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-1098948" y="1127157"/>
            <a:ext cx="2808424" cy="5813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55850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77333" y="30686"/>
            <a:ext cx="8229600" cy="1143000"/>
          </a:xfrm>
        </p:spPr>
        <p:txBody>
          <a:bodyPr>
            <a:noAutofit/>
          </a:bodyPr>
          <a:lstStyle/>
          <a:p>
            <a:pPr algn="l">
              <a:tabLst>
                <a:tab pos="1235075" algn="l"/>
              </a:tabLst>
            </a:pPr>
            <a:r>
              <a:rPr lang="en-US" sz="3600" b="1" dirty="0">
                <a:solidFill>
                  <a:srgbClr val="AF171F"/>
                </a:solidFill>
              </a:rPr>
              <a:t>Research organization</a:t>
            </a:r>
            <a:br>
              <a:rPr lang="en-US" sz="3600" b="1" dirty="0">
                <a:solidFill>
                  <a:srgbClr val="AF171F"/>
                </a:solidFill>
              </a:rPr>
            </a:br>
            <a:r>
              <a:rPr lang="en-US" sz="2800" b="1" dirty="0">
                <a:solidFill>
                  <a:srgbClr val="AF171F"/>
                </a:solidFill>
              </a:rPr>
              <a:t>Research methodology</a:t>
            </a:r>
            <a:endParaRPr lang="en-US" sz="3600" b="1" dirty="0">
              <a:solidFill>
                <a:srgbClr val="AF171F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-2331" y="0"/>
            <a:ext cx="581323" cy="3042811"/>
          </a:xfrm>
          <a:prstGeom prst="rect">
            <a:avLst/>
          </a:prstGeom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728133" y="1346201"/>
            <a:ext cx="8229600" cy="4525963"/>
          </a:xfrm>
        </p:spPr>
        <p:txBody>
          <a:bodyPr/>
          <a:lstStyle/>
          <a:p>
            <a:endParaRPr lang="en-GB" dirty="0">
              <a:latin typeface="+mj-lt"/>
            </a:endParaRPr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-1098948" y="1127157"/>
            <a:ext cx="2808424" cy="5813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6840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77333" y="30686"/>
            <a:ext cx="8229600" cy="1143000"/>
          </a:xfrm>
        </p:spPr>
        <p:txBody>
          <a:bodyPr>
            <a:noAutofit/>
          </a:bodyPr>
          <a:lstStyle/>
          <a:p>
            <a:pPr algn="l">
              <a:tabLst>
                <a:tab pos="1235075" algn="l"/>
              </a:tabLst>
            </a:pPr>
            <a:r>
              <a:rPr lang="en-US" sz="3600" b="1" dirty="0">
                <a:solidFill>
                  <a:srgbClr val="AF171F"/>
                </a:solidFill>
              </a:rPr>
              <a:t>Research results</a:t>
            </a:r>
          </a:p>
        </p:txBody>
      </p:sp>
      <p:sp>
        <p:nvSpPr>
          <p:cNvPr id="7" name="Rectangle 6"/>
          <p:cNvSpPr/>
          <p:nvPr/>
        </p:nvSpPr>
        <p:spPr>
          <a:xfrm>
            <a:off x="-2331" y="0"/>
            <a:ext cx="581323" cy="3042811"/>
          </a:xfrm>
          <a:prstGeom prst="rect">
            <a:avLst/>
          </a:prstGeom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728133" y="1346201"/>
            <a:ext cx="8229600" cy="4525963"/>
          </a:xfrm>
        </p:spPr>
        <p:txBody>
          <a:bodyPr/>
          <a:lstStyle/>
          <a:p>
            <a:endParaRPr lang="en-GB" dirty="0">
              <a:latin typeface="+mj-lt"/>
            </a:endParaRPr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-1098948" y="1127157"/>
            <a:ext cx="2808424" cy="5813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07279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166538" y="95250"/>
            <a:ext cx="581323" cy="3042811"/>
          </a:xfrm>
          <a:prstGeom prst="rect">
            <a:avLst/>
          </a:prstGeom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olo 1"/>
          <p:cNvSpPr txBox="1">
            <a:spLocks/>
          </p:cNvSpPr>
          <p:nvPr/>
        </p:nvSpPr>
        <p:spPr>
          <a:xfrm>
            <a:off x="742950" y="0"/>
            <a:ext cx="794385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>
                <a:solidFill>
                  <a:srgbClr val="AF171F"/>
                </a:solidFill>
              </a:rPr>
              <a:t>Discussion and conclusions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6719" y="0"/>
            <a:ext cx="581323" cy="3042811"/>
          </a:xfrm>
          <a:prstGeom prst="rect">
            <a:avLst/>
          </a:prstGeom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728133" y="1363138"/>
            <a:ext cx="8229600" cy="4525963"/>
          </a:xfrm>
        </p:spPr>
        <p:txBody>
          <a:bodyPr/>
          <a:lstStyle/>
          <a:p>
            <a:endParaRPr lang="en-GB" dirty="0">
              <a:latin typeface="+mj-lt"/>
            </a:endParaRPr>
          </a:p>
        </p:txBody>
      </p:sp>
      <p:pic>
        <p:nvPicPr>
          <p:cNvPr id="6" name="Immagin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-1098948" y="1127157"/>
            <a:ext cx="2808424" cy="5813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23349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2331" y="0"/>
            <a:ext cx="581323" cy="3042811"/>
          </a:xfrm>
          <a:prstGeom prst="rect">
            <a:avLst/>
          </a:prstGeom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-1098948" y="1127157"/>
            <a:ext cx="2808424" cy="581323"/>
          </a:xfrm>
          <a:prstGeom prst="rect">
            <a:avLst/>
          </a:prstGeom>
        </p:spPr>
      </p:pic>
      <p:sp>
        <p:nvSpPr>
          <p:cNvPr id="6" name="Titolo 1"/>
          <p:cNvSpPr txBox="1">
            <a:spLocks/>
          </p:cNvSpPr>
          <p:nvPr/>
        </p:nvSpPr>
        <p:spPr>
          <a:xfrm>
            <a:off x="406400" y="2865438"/>
            <a:ext cx="8737600" cy="1143000"/>
          </a:xfrm>
          <a:prstGeom prst="rect">
            <a:avLst/>
          </a:prstGeom>
          <a:solidFill>
            <a:srgbClr val="AF171F"/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4800" b="1" dirty="0" err="1">
                <a:solidFill>
                  <a:schemeClr val="bg1"/>
                </a:solidFill>
              </a:rPr>
              <a:t>Other</a:t>
            </a:r>
            <a:r>
              <a:rPr lang="it-IT" sz="4800" b="1">
                <a:solidFill>
                  <a:schemeClr val="bg1"/>
                </a:solidFill>
              </a:rPr>
              <a:t> activities</a:t>
            </a:r>
            <a:endParaRPr lang="it-IT" sz="4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1404421"/>
      </p:ext>
    </p:extLst>
  </p:cSld>
  <p:clrMapOvr>
    <a:masterClrMapping/>
  </p:clrMapOvr>
</p:sld>
</file>

<file path=ppt/theme/theme1.xml><?xml version="1.0" encoding="utf-8"?>
<a:theme xmlns:a="http://schemas.openxmlformats.org/drawingml/2006/main" name="TESAF_DESTRA_ALTO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o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9221</TotalTime>
  <Words>373</Words>
  <Application>Microsoft Office PowerPoint</Application>
  <PresentationFormat>Presentazione su schermo (4:3)</PresentationFormat>
  <Paragraphs>54</Paragraphs>
  <Slides>11</Slides>
  <Notes>11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11</vt:i4>
      </vt:variant>
    </vt:vector>
  </HeadingPairs>
  <TitlesOfParts>
    <vt:vector size="16" baseType="lpstr">
      <vt:lpstr>Aharoni</vt:lpstr>
      <vt:lpstr>Arial</vt:lpstr>
      <vt:lpstr>Calibri</vt:lpstr>
      <vt:lpstr>Times New Roman</vt:lpstr>
      <vt:lpstr>TESAF_DESTRA_ALTO</vt:lpstr>
      <vt:lpstr>Results of the 3rd year of the program Title</vt:lpstr>
      <vt:lpstr>Outline</vt:lpstr>
      <vt:lpstr>Presentazione standard di PowerPoint</vt:lpstr>
      <vt:lpstr>Research organization Research questions and objectives</vt:lpstr>
      <vt:lpstr>Research organization Background and justification </vt:lpstr>
      <vt:lpstr>Research organization Research methodology</vt:lpstr>
      <vt:lpstr>Research results</vt:lpstr>
      <vt:lpstr>Presentazione standard di PowerPoint</vt:lpstr>
      <vt:lpstr>Presentazione standard di PowerPoint</vt:lpstr>
      <vt:lpstr>Learning &amp; networking activities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di PowerPoint</dc:title>
  <dc:creator>Paolo Semenzato</dc:creator>
  <cp:lastModifiedBy>Antonella</cp:lastModifiedBy>
  <cp:revision>824</cp:revision>
  <cp:lastPrinted>2013-11-27T15:21:15Z</cp:lastPrinted>
  <dcterms:created xsi:type="dcterms:W3CDTF">2013-11-25T10:12:09Z</dcterms:created>
  <dcterms:modified xsi:type="dcterms:W3CDTF">2024-12-09T10:31:52Z</dcterms:modified>
</cp:coreProperties>
</file>