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10">
  <p:sldMasterIdLst>
    <p:sldMasterId id="2147483684" r:id="rId1"/>
  </p:sldMasterIdLst>
  <p:notesMasterIdLst>
    <p:notesMasterId r:id="rId13"/>
  </p:notesMasterIdLst>
  <p:handoutMasterIdLst>
    <p:handoutMasterId r:id="rId14"/>
  </p:handoutMasterIdLst>
  <p:sldIdLst>
    <p:sldId id="262" r:id="rId2"/>
    <p:sldId id="345" r:id="rId3"/>
    <p:sldId id="349" r:id="rId4"/>
    <p:sldId id="350" r:id="rId5"/>
    <p:sldId id="355" r:id="rId6"/>
    <p:sldId id="351" r:id="rId7"/>
    <p:sldId id="352" r:id="rId8"/>
    <p:sldId id="356" r:id="rId9"/>
    <p:sldId id="344" r:id="rId10"/>
    <p:sldId id="348" r:id="rId11"/>
    <p:sldId id="346" r:id="rId12"/>
  </p:sldIdLst>
  <p:sldSz cx="9144000" cy="6858000" type="screen4x3"/>
  <p:notesSz cx="9926638" cy="6797675"/>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ola Gatto" initials="PG" lastIdx="1" clrIdx="0"/>
  <p:cmAuthor id="1" name="Ariadna Chavarría Reséndez" initials="ACR"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171F"/>
    <a:srgbClr val="F9B590"/>
    <a:srgbClr val="91C3D5"/>
    <a:srgbClr val="4198AF"/>
    <a:srgbClr val="DB843D"/>
    <a:srgbClr val="F79646"/>
    <a:srgbClr val="2C4D75"/>
    <a:srgbClr val="8064A2"/>
    <a:srgbClr val="FDFDFD"/>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20" autoAdjust="0"/>
    <p:restoredTop sz="72124" autoAdjust="0"/>
  </p:normalViewPr>
  <p:slideViewPr>
    <p:cSldViewPr snapToGrid="0" snapToObjects="1">
      <p:cViewPr varScale="1">
        <p:scale>
          <a:sx n="99" d="100"/>
          <a:sy n="99" d="100"/>
        </p:scale>
        <p:origin x="2966" y="51"/>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3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9298BB5B-C2B9-4E05-A99B-1798080C8FF6}" type="datetimeFigureOut">
              <a:rPr lang="en-US" smtClean="0"/>
              <a:t>12/9/2024</a:t>
            </a:fld>
            <a:endParaRPr lang="en-US"/>
          </a:p>
        </p:txBody>
      </p:sp>
      <p:sp>
        <p:nvSpPr>
          <p:cNvPr id="4" name="Footer Placeholder 3"/>
          <p:cNvSpPr>
            <a:spLocks noGrp="1"/>
          </p:cNvSpPr>
          <p:nvPr>
            <p:ph type="ftr" sz="quarter" idx="2"/>
          </p:nvPr>
        </p:nvSpPr>
        <p:spPr>
          <a:xfrm>
            <a:off x="0" y="6456324"/>
            <a:ext cx="4302625" cy="34026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1696" y="6456324"/>
            <a:ext cx="4302625" cy="340264"/>
          </a:xfrm>
          <a:prstGeom prst="rect">
            <a:avLst/>
          </a:prstGeom>
        </p:spPr>
        <p:txBody>
          <a:bodyPr vert="horz" lIns="91440" tIns="45720" rIns="91440" bIns="45720" rtlCol="0" anchor="b"/>
          <a:lstStyle>
            <a:lvl1pPr algn="r">
              <a:defRPr sz="1200"/>
            </a:lvl1pPr>
          </a:lstStyle>
          <a:p>
            <a:fld id="{DF7A07DA-430D-426F-A796-3E0CCB032CA0}" type="slidenum">
              <a:rPr lang="en-US" smtClean="0"/>
              <a:t>‹N›</a:t>
            </a:fld>
            <a:endParaRPr lang="en-US"/>
          </a:p>
        </p:txBody>
      </p:sp>
    </p:spTree>
    <p:extLst>
      <p:ext uri="{BB962C8B-B14F-4D97-AF65-F5344CB8AC3E}">
        <p14:creationId xmlns:p14="http://schemas.microsoft.com/office/powerpoint/2010/main" val="533278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E02F4C6F-5D26-4DAE-B7BA-F3A165A8948C}" type="datetimeFigureOut">
              <a:rPr lang="en-US" smtClean="0"/>
              <a:pPr/>
              <a:t>12/9/2024</a:t>
            </a:fld>
            <a:endParaRPr lang="en-US"/>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ABABA381-7040-46AB-A0C1-0078C136BD37}" type="slidenum">
              <a:rPr lang="en-US" smtClean="0"/>
              <a:pPr/>
              <a:t>‹N›</a:t>
            </a:fld>
            <a:endParaRPr lang="en-US"/>
          </a:p>
        </p:txBody>
      </p:sp>
    </p:spTree>
    <p:extLst>
      <p:ext uri="{BB962C8B-B14F-4D97-AF65-F5344CB8AC3E}">
        <p14:creationId xmlns:p14="http://schemas.microsoft.com/office/powerpoint/2010/main" val="5139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You will </a:t>
            </a:r>
            <a:r>
              <a:rPr lang="en-US"/>
              <a:t>have 20 </a:t>
            </a:r>
            <a:r>
              <a:rPr lang="en-US" dirty="0"/>
              <a:t>minutes for presenting your report </a:t>
            </a:r>
            <a:r>
              <a:rPr lang="en-US"/>
              <a:t>+ 10 </a:t>
            </a:r>
            <a:r>
              <a:rPr lang="en-US" dirty="0"/>
              <a:t>minutes for the discussion.</a:t>
            </a:r>
            <a:r>
              <a:rPr lang="en-US" baseline="0" dirty="0"/>
              <a:t> This means that the number of slides should be in the range of 12-20 (this large range is depending from the contents of the slides: photos, graphs are normally requiring less time than text and tables). </a:t>
            </a:r>
            <a:r>
              <a:rPr lang="en-US" dirty="0"/>
              <a:t>Please make some tests of the length of your PP</a:t>
            </a:r>
            <a:r>
              <a:rPr lang="en-US" baseline="0" dirty="0"/>
              <a:t> before the formal presentation to the PhD commission.</a:t>
            </a:r>
            <a:endParaRPr lang="en-US" dirty="0"/>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1</a:t>
            </a:fld>
            <a:endParaRPr lang="en-US"/>
          </a:p>
        </p:txBody>
      </p:sp>
    </p:spTree>
    <p:extLst>
      <p:ext uri="{BB962C8B-B14F-4D97-AF65-F5344CB8AC3E}">
        <p14:creationId xmlns:p14="http://schemas.microsoft.com/office/powerpoint/2010/main" val="4026076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Scheduled 3</a:t>
            </a:r>
            <a:r>
              <a:rPr lang="en-US" sz="1200" b="1" kern="1200" baseline="30000" dirty="0">
                <a:solidFill>
                  <a:schemeClr val="tx1"/>
                </a:solidFill>
                <a:effectLst/>
                <a:latin typeface="+mn-lt"/>
                <a:ea typeface="+mn-ea"/>
                <a:cs typeface="+mn-cs"/>
              </a:rPr>
              <a:t>rd</a:t>
            </a:r>
            <a:r>
              <a:rPr lang="en-US" sz="1200" b="1" kern="1200" dirty="0">
                <a:solidFill>
                  <a:schemeClr val="tx1"/>
                </a:solidFill>
                <a:effectLst/>
                <a:latin typeface="+mn-lt"/>
                <a:ea typeface="+mn-ea"/>
                <a:cs typeface="+mn-cs"/>
              </a:rPr>
              <a:t> year activities</a:t>
            </a:r>
            <a:r>
              <a:rPr lang="en-US" sz="1200" kern="1200" dirty="0">
                <a:solidFill>
                  <a:schemeClr val="tx1"/>
                </a:solidFill>
                <a:effectLst/>
                <a:latin typeface="+mn-lt"/>
                <a:ea typeface="+mn-ea"/>
                <a:cs typeface="+mn-cs"/>
              </a:rPr>
              <a:t>: learning, networking and research activities planned for the 3</a:t>
            </a:r>
            <a:r>
              <a:rPr lang="en-US" sz="1200" kern="1200" baseline="30000" dirty="0">
                <a:solidFill>
                  <a:schemeClr val="tx1"/>
                </a:solidFill>
                <a:effectLst/>
                <a:latin typeface="+mn-lt"/>
                <a:ea typeface="+mn-ea"/>
                <a:cs typeface="+mn-cs"/>
              </a:rPr>
              <a:t>rd</a:t>
            </a:r>
            <a:r>
              <a:rPr lang="en-US" sz="1200" kern="1200" dirty="0">
                <a:solidFill>
                  <a:schemeClr val="tx1"/>
                </a:solidFill>
                <a:effectLst/>
                <a:latin typeface="+mn-lt"/>
                <a:ea typeface="+mn-ea"/>
                <a:cs typeface="+mn-cs"/>
              </a:rPr>
              <a:t> year, including field and/or laboratory data collection, use or development of models and software needed to achieve the research objectives,  international mobility programs, potential risks and limitations, ethical issues, </a:t>
            </a:r>
            <a:r>
              <a:rPr lang="en-US" sz="1200" kern="1200" dirty="0" err="1">
                <a:solidFill>
                  <a:schemeClr val="tx1"/>
                </a:solidFill>
                <a:effectLst/>
                <a:latin typeface="+mn-lt"/>
                <a:ea typeface="+mn-ea"/>
                <a:cs typeface="+mn-cs"/>
              </a:rPr>
              <a:t>etc</a:t>
            </a:r>
            <a:r>
              <a:rPr lang="it-IT" sz="1200" kern="1200" dirty="0">
                <a:solidFill>
                  <a:schemeClr val="tx1"/>
                </a:solidFill>
                <a:effectLst/>
                <a:latin typeface="+mn-lt"/>
                <a:ea typeface="+mn-ea"/>
                <a:cs typeface="+mn-cs"/>
              </a:rPr>
              <a:t>.</a:t>
            </a:r>
          </a:p>
          <a:p>
            <a:endParaRPr lang="es-MX" baseline="0" dirty="0"/>
          </a:p>
        </p:txBody>
      </p:sp>
      <p:sp>
        <p:nvSpPr>
          <p:cNvPr id="4" name="Slide Number Placeholder 3"/>
          <p:cNvSpPr>
            <a:spLocks noGrp="1"/>
          </p:cNvSpPr>
          <p:nvPr>
            <p:ph type="sldNum" sz="quarter" idx="10"/>
          </p:nvPr>
        </p:nvSpPr>
        <p:spPr/>
        <p:txBody>
          <a:bodyPr/>
          <a:lstStyle/>
          <a:p>
            <a:fld id="{ABABA381-7040-46AB-A0C1-0078C136BD37}" type="slidenum">
              <a:rPr lang="en-US" smtClean="0"/>
              <a:pPr/>
              <a:t>10</a:t>
            </a:fld>
            <a:endParaRPr lang="en-US"/>
          </a:p>
        </p:txBody>
      </p:sp>
    </p:spTree>
    <p:extLst>
      <p:ext uri="{BB962C8B-B14F-4D97-AF65-F5344CB8AC3E}">
        <p14:creationId xmlns:p14="http://schemas.microsoft.com/office/powerpoint/2010/main" val="68529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Research outcomes</a:t>
            </a:r>
            <a:r>
              <a:rPr lang="en-US" sz="1200" kern="1200" dirty="0">
                <a:solidFill>
                  <a:schemeClr val="tx1"/>
                </a:solidFill>
                <a:effectLst/>
                <a:latin typeface="+mn-lt"/>
                <a:ea typeface="+mn-ea"/>
                <a:cs typeface="+mn-cs"/>
              </a:rPr>
              <a:t>: scientific papers and/or memories submitted for publication, accepted or published; oral presentations; posters, etc.</a:t>
            </a:r>
            <a:r>
              <a:rPr lang="en-US" sz="1200" b="1"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Give evidence to the publication on peer review journals with IF.</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endParaRPr lang="es-MX" baseline="0" dirty="0"/>
          </a:p>
        </p:txBody>
      </p:sp>
      <p:sp>
        <p:nvSpPr>
          <p:cNvPr id="4" name="Slide Number Placeholder 3"/>
          <p:cNvSpPr>
            <a:spLocks noGrp="1"/>
          </p:cNvSpPr>
          <p:nvPr>
            <p:ph type="sldNum" sz="quarter" idx="10"/>
          </p:nvPr>
        </p:nvSpPr>
        <p:spPr/>
        <p:txBody>
          <a:bodyPr/>
          <a:lstStyle/>
          <a:p>
            <a:fld id="{ABABA381-7040-46AB-A0C1-0078C136BD37}" type="slidenum">
              <a:rPr lang="en-US" smtClean="0"/>
              <a:pPr/>
              <a:t>11</a:t>
            </a:fld>
            <a:endParaRPr lang="en-US"/>
          </a:p>
        </p:txBody>
      </p:sp>
    </p:spTree>
    <p:extLst>
      <p:ext uri="{BB962C8B-B14F-4D97-AF65-F5344CB8AC3E}">
        <p14:creationId xmlns:p14="http://schemas.microsoft.com/office/powerpoint/2010/main" val="180528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85%</a:t>
            </a:r>
            <a:r>
              <a:rPr lang="en-US" sz="1200" kern="1200" baseline="0" dirty="0">
                <a:solidFill>
                  <a:schemeClr val="tx1"/>
                </a:solidFill>
                <a:effectLst/>
                <a:latin typeface="+mn-lt"/>
                <a:ea typeface="+mn-ea"/>
                <a:cs typeface="+mn-cs"/>
              </a:rPr>
              <a:t> of your time should be spent in presenting the research activities, with a </a:t>
            </a:r>
            <a:r>
              <a:rPr lang="en-US" sz="1200" b="1" kern="1200" baseline="0" dirty="0">
                <a:solidFill>
                  <a:schemeClr val="tx1"/>
                </a:solidFill>
                <a:effectLst/>
                <a:latin typeface="+mn-lt"/>
                <a:ea typeface="+mn-ea"/>
                <a:cs typeface="+mn-cs"/>
              </a:rPr>
              <a:t>focus on the research methodology</a:t>
            </a:r>
            <a:r>
              <a:rPr lang="en-US" sz="1200" kern="1200" baseline="0" dirty="0">
                <a:solidFill>
                  <a:schemeClr val="tx1"/>
                </a:solidFill>
                <a:effectLst/>
                <a:latin typeface="+mn-lt"/>
                <a:ea typeface="+mn-ea"/>
                <a:cs typeface="+mn-cs"/>
              </a:rPr>
              <a:t>, considering that background, state of knowledge and research objectives have been already presented in the 1</a:t>
            </a:r>
            <a:r>
              <a:rPr lang="en-US" sz="1200" kern="1200" baseline="30000" dirty="0">
                <a:solidFill>
                  <a:schemeClr val="tx1"/>
                </a:solidFill>
                <a:effectLst/>
                <a:latin typeface="+mn-lt"/>
                <a:ea typeface="+mn-ea"/>
                <a:cs typeface="+mn-cs"/>
              </a:rPr>
              <a:t>st</a:t>
            </a:r>
            <a:r>
              <a:rPr lang="en-US" sz="1200" kern="1200" baseline="0" dirty="0">
                <a:solidFill>
                  <a:schemeClr val="tx1"/>
                </a:solidFill>
                <a:effectLst/>
                <a:latin typeface="+mn-lt"/>
                <a:ea typeface="+mn-ea"/>
                <a:cs typeface="+mn-cs"/>
              </a:rPr>
              <a:t> year of the program. </a:t>
            </a:r>
          </a:p>
          <a:p>
            <a:r>
              <a:rPr lang="en-US" sz="1200" b="1" u="sng" kern="1200" baseline="0" dirty="0">
                <a:solidFill>
                  <a:schemeClr val="tx1"/>
                </a:solidFill>
                <a:effectLst/>
                <a:latin typeface="+mn-lt"/>
                <a:ea typeface="+mn-ea"/>
                <a:cs typeface="+mn-cs"/>
              </a:rPr>
              <a:t>Important note</a:t>
            </a:r>
            <a:r>
              <a:rPr lang="en-US" sz="1200" kern="1200" baseline="0" dirty="0">
                <a:solidFill>
                  <a:schemeClr val="tx1"/>
                </a:solidFill>
                <a:effectLst/>
                <a:latin typeface="+mn-lt"/>
                <a:ea typeface="+mn-ea"/>
                <a:cs typeface="+mn-cs"/>
              </a:rPr>
              <a:t>: the Research questions and objectives could be put (as in the written Report) after the Background and justification. However, in the oral presentation, for the audience is very useful to have immediately an idea of the research aims of the candidate in order to assess if the background and justification are properly organized.</a:t>
            </a:r>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2</a:t>
            </a:fld>
            <a:endParaRPr lang="en-US"/>
          </a:p>
        </p:txBody>
      </p:sp>
    </p:spTree>
    <p:extLst>
      <p:ext uri="{BB962C8B-B14F-4D97-AF65-F5344CB8AC3E}">
        <p14:creationId xmlns:p14="http://schemas.microsoft.com/office/powerpoint/2010/main" val="1631365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3</a:t>
            </a:fld>
            <a:endParaRPr lang="en-US"/>
          </a:p>
        </p:txBody>
      </p:sp>
    </p:spTree>
    <p:extLst>
      <p:ext uri="{BB962C8B-B14F-4D97-AF65-F5344CB8AC3E}">
        <p14:creationId xmlns:p14="http://schemas.microsoft.com/office/powerpoint/2010/main" val="1486833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4</a:t>
            </a:fld>
            <a:endParaRPr lang="en-US"/>
          </a:p>
        </p:txBody>
      </p:sp>
    </p:spTree>
    <p:extLst>
      <p:ext uri="{BB962C8B-B14F-4D97-AF65-F5344CB8AC3E}">
        <p14:creationId xmlns:p14="http://schemas.microsoft.com/office/powerpoint/2010/main" val="1048547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5</a:t>
            </a:fld>
            <a:endParaRPr lang="en-US"/>
          </a:p>
        </p:txBody>
      </p:sp>
    </p:spTree>
    <p:extLst>
      <p:ext uri="{BB962C8B-B14F-4D97-AF65-F5344CB8AC3E}">
        <p14:creationId xmlns:p14="http://schemas.microsoft.com/office/powerpoint/2010/main" val="1183398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Planned</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research methodology:</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materials and methods to be applied, criteria of selection and/or selected sites,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experimental areas or equivalent unit of the analysis, scheduled field and/or laboratory activities, possible collaborations with other organizations, etc.</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is the most relevant component of the presentation. Give to this part the appropriate role.</a:t>
            </a:r>
            <a:endParaRPr lang="it-IT"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6</a:t>
            </a:fld>
            <a:endParaRPr lang="en-US"/>
          </a:p>
        </p:txBody>
      </p:sp>
    </p:spTree>
    <p:extLst>
      <p:ext uri="{BB962C8B-B14F-4D97-AF65-F5344CB8AC3E}">
        <p14:creationId xmlns:p14="http://schemas.microsoft.com/office/powerpoint/2010/main" val="324259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7</a:t>
            </a:fld>
            <a:endParaRPr lang="en-US"/>
          </a:p>
        </p:txBody>
      </p:sp>
    </p:spTree>
    <p:extLst>
      <p:ext uri="{BB962C8B-B14F-4D97-AF65-F5344CB8AC3E}">
        <p14:creationId xmlns:p14="http://schemas.microsoft.com/office/powerpoint/2010/main" val="804977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8</a:t>
            </a:fld>
            <a:endParaRPr lang="en-US"/>
          </a:p>
        </p:txBody>
      </p:sp>
    </p:spTree>
    <p:extLst>
      <p:ext uri="{BB962C8B-B14F-4D97-AF65-F5344CB8AC3E}">
        <p14:creationId xmlns:p14="http://schemas.microsoft.com/office/powerpoint/2010/main" val="1767413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kern="1200" dirty="0">
                <a:solidFill>
                  <a:schemeClr val="tx1"/>
                </a:solidFill>
                <a:effectLst/>
                <a:latin typeface="+mn-lt"/>
                <a:ea typeface="+mn-ea"/>
                <a:cs typeface="+mn-cs"/>
              </a:rPr>
              <a:t>Learning and networking activities</a:t>
            </a:r>
            <a:r>
              <a:rPr lang="en-US" sz="1200" kern="1200" dirty="0">
                <a:solidFill>
                  <a:schemeClr val="tx1"/>
                </a:solidFill>
                <a:effectLst/>
                <a:latin typeface="+mn-lt"/>
                <a:ea typeface="+mn-ea"/>
                <a:cs typeface="+mn-cs"/>
              </a:rPr>
              <a:t> </a:t>
            </a:r>
          </a:p>
          <a:p>
            <a:pPr marL="171450" indent="-171450">
              <a:buFontTx/>
              <a:buChar char="-"/>
            </a:pPr>
            <a:r>
              <a:rPr lang="en-US" sz="1200" kern="1200" dirty="0">
                <a:solidFill>
                  <a:schemeClr val="tx1"/>
                </a:solidFill>
                <a:effectLst/>
                <a:latin typeface="+mn-lt"/>
                <a:ea typeface="+mn-ea"/>
                <a:cs typeface="+mn-cs"/>
              </a:rPr>
              <a:t>Courses of the Program</a:t>
            </a:r>
            <a:endParaRPr lang="it-IT" sz="1200" kern="1200" dirty="0">
              <a:solidFill>
                <a:schemeClr val="tx1"/>
              </a:solidFill>
              <a:effectLst/>
              <a:latin typeface="+mn-lt"/>
              <a:ea typeface="+mn-ea"/>
              <a:cs typeface="+mn-cs"/>
            </a:endParaRPr>
          </a:p>
          <a:p>
            <a:pPr marL="171450" indent="-171450">
              <a:buFontTx/>
              <a:buChar char="-"/>
            </a:pPr>
            <a:r>
              <a:rPr lang="en-US" sz="1200" kern="1200" dirty="0">
                <a:solidFill>
                  <a:schemeClr val="tx1"/>
                </a:solidFill>
                <a:effectLst/>
                <a:latin typeface="+mn-lt"/>
                <a:ea typeface="+mn-ea"/>
                <a:cs typeface="+mn-cs"/>
              </a:rPr>
              <a:t>Other learning activities</a:t>
            </a:r>
            <a:endParaRPr lang="it-IT" sz="1200" kern="1200" dirty="0">
              <a:solidFill>
                <a:schemeClr val="tx1"/>
              </a:solidFill>
              <a:effectLst/>
              <a:latin typeface="+mn-lt"/>
              <a:ea typeface="+mn-ea"/>
              <a:cs typeface="+mn-cs"/>
            </a:endParaRPr>
          </a:p>
          <a:p>
            <a:pPr marL="171450" indent="-171450">
              <a:buFontTx/>
              <a:buChar char="-"/>
            </a:pPr>
            <a:r>
              <a:rPr lang="en-US" sz="1200" kern="1200" dirty="0">
                <a:solidFill>
                  <a:schemeClr val="tx1"/>
                </a:solidFill>
                <a:effectLst/>
                <a:latin typeface="+mn-lt"/>
                <a:ea typeface="+mn-ea"/>
                <a:cs typeface="+mn-cs"/>
              </a:rPr>
              <a:t>Participation to national or international conferences, seminars, workshops; stages, short term scientific missions and contacted organizations and persons</a:t>
            </a:r>
            <a:endParaRPr lang="it-IT"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9</a:t>
            </a:fld>
            <a:endParaRPr lang="en-US"/>
          </a:p>
        </p:txBody>
      </p:sp>
    </p:spTree>
    <p:extLst>
      <p:ext uri="{BB962C8B-B14F-4D97-AF65-F5344CB8AC3E}">
        <p14:creationId xmlns:p14="http://schemas.microsoft.com/office/powerpoint/2010/main" val="864506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en-US"/>
              <a:t>Click to edit Master title style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805257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testo verticale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966653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en-US"/>
              <a:t>Click to edit Master title style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3122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169177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egnaposto data 3"/>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410387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data 4"/>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66466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en-US"/>
              <a:t>Click to edit Master title style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Segnaposto data 6"/>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367222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data 2"/>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5110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0163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56802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3487433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0214A-A849-8F45-B579-9C84A9199CA3}" type="datetimeFigureOut">
              <a:rPr lang="it-IT" smtClean="0"/>
              <a:pPr/>
              <a:t>09/12/2024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B18BF-23CC-434B-ADA0-FB36742EDD76}" type="slidenum">
              <a:rPr lang="it-IT" smtClean="0"/>
              <a:pPr/>
              <a:t>‹N›</a:t>
            </a:fld>
            <a:endParaRPr lang="it-IT"/>
          </a:p>
        </p:txBody>
      </p:sp>
    </p:spTree>
    <p:extLst>
      <p:ext uri="{BB962C8B-B14F-4D97-AF65-F5344CB8AC3E}">
        <p14:creationId xmlns:p14="http://schemas.microsoft.com/office/powerpoint/2010/main" val="5351161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3601" y="2756236"/>
            <a:ext cx="8229600" cy="1143000"/>
          </a:xfrm>
        </p:spPr>
        <p:txBody>
          <a:bodyPr>
            <a:normAutofit/>
          </a:bodyPr>
          <a:lstStyle/>
          <a:p>
            <a:pPr algn="l"/>
            <a:r>
              <a:rPr lang="en-GB" sz="2700" dirty="0">
                <a:solidFill>
                  <a:srgbClr val="C00000"/>
                </a:solidFill>
                <a:cs typeface="Aharoni" pitchFamily="2" charset="-79"/>
              </a:rPr>
              <a:t>Results of the 2</a:t>
            </a:r>
            <a:r>
              <a:rPr lang="en-GB" sz="2700" baseline="30000" dirty="0">
                <a:solidFill>
                  <a:srgbClr val="C00000"/>
                </a:solidFill>
                <a:cs typeface="Aharoni" pitchFamily="2" charset="-79"/>
              </a:rPr>
              <a:t>nd</a:t>
            </a:r>
            <a:r>
              <a:rPr lang="en-GB" sz="2700" dirty="0">
                <a:solidFill>
                  <a:srgbClr val="C00000"/>
                </a:solidFill>
                <a:cs typeface="Aharoni" pitchFamily="2" charset="-79"/>
              </a:rPr>
              <a:t> year of the program</a:t>
            </a:r>
            <a:br>
              <a:rPr lang="en-GB" sz="3500" dirty="0">
                <a:solidFill>
                  <a:srgbClr val="C00000"/>
                </a:solidFill>
                <a:cs typeface="Aharoni" pitchFamily="2" charset="-79"/>
              </a:rPr>
            </a:br>
            <a:r>
              <a:rPr lang="en-GB" sz="3500" b="1" dirty="0">
                <a:solidFill>
                  <a:srgbClr val="C00000"/>
                </a:solidFill>
                <a:cs typeface="Aharoni" pitchFamily="2" charset="-79"/>
              </a:rPr>
              <a:t>Title</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914401" y="489776"/>
            <a:ext cx="8229600" cy="1442611"/>
          </a:xfrm>
        </p:spPr>
        <p:txBody>
          <a:bodyPr>
            <a:normAutofit fontScale="70000" lnSpcReduction="20000"/>
          </a:bodyPr>
          <a:lstStyle/>
          <a:p>
            <a:pPr marL="0" indent="0">
              <a:buNone/>
            </a:pPr>
            <a:r>
              <a:rPr lang="en-GB" dirty="0">
                <a:latin typeface="+mj-lt"/>
              </a:rPr>
              <a:t>LERH PhD Program -  X Cycle</a:t>
            </a:r>
          </a:p>
          <a:p>
            <a:pPr marL="0" indent="0">
              <a:buNone/>
            </a:pPr>
            <a:r>
              <a:rPr lang="en-GB" dirty="0">
                <a:latin typeface="+mj-lt"/>
              </a:rPr>
              <a:t>University of Padua</a:t>
            </a:r>
          </a:p>
          <a:p>
            <a:pPr marL="0" indent="0">
              <a:buNone/>
            </a:pPr>
            <a:endParaRPr lang="en-GB" dirty="0">
              <a:latin typeface="+mj-lt"/>
            </a:endParaRPr>
          </a:p>
          <a:p>
            <a:pPr marL="0" indent="0">
              <a:buNone/>
            </a:pPr>
            <a:r>
              <a:rPr lang="en-GB" dirty="0" err="1">
                <a:latin typeface="+mj-lt"/>
              </a:rPr>
              <a:t>XX</a:t>
            </a:r>
            <a:r>
              <a:rPr lang="en-GB" baseline="30000" dirty="0" err="1">
                <a:latin typeface="+mj-lt"/>
              </a:rPr>
              <a:t>th</a:t>
            </a:r>
            <a:r>
              <a:rPr lang="en-GB" dirty="0">
                <a:latin typeface="+mj-lt"/>
              </a:rPr>
              <a:t> September 20..</a:t>
            </a:r>
          </a:p>
        </p:txBody>
      </p:sp>
      <p:sp>
        <p:nvSpPr>
          <p:cNvPr id="10" name="TextBox 6"/>
          <p:cNvSpPr txBox="1"/>
          <p:nvPr/>
        </p:nvSpPr>
        <p:spPr>
          <a:xfrm>
            <a:off x="3879765" y="4400037"/>
            <a:ext cx="4773168" cy="2246769"/>
          </a:xfrm>
          <a:prstGeom prst="rect">
            <a:avLst/>
          </a:prstGeom>
          <a:noFill/>
        </p:spPr>
        <p:txBody>
          <a:bodyPr wrap="square" rtlCol="0">
            <a:spAutoFit/>
          </a:bodyPr>
          <a:lstStyle/>
          <a:p>
            <a:pPr algn="r"/>
            <a:r>
              <a:rPr lang="it-IT" sz="2000" dirty="0" err="1">
                <a:latin typeface="+mj-lt"/>
              </a:rPr>
              <a:t>PhD</a:t>
            </a:r>
            <a:r>
              <a:rPr lang="it-IT" sz="2000" dirty="0">
                <a:latin typeface="+mj-lt"/>
              </a:rPr>
              <a:t> </a:t>
            </a:r>
            <a:r>
              <a:rPr lang="it-IT" sz="2000" dirty="0" err="1">
                <a:latin typeface="+mj-lt"/>
              </a:rPr>
              <a:t>student</a:t>
            </a:r>
            <a:r>
              <a:rPr lang="it-IT" sz="2000" dirty="0">
                <a:latin typeface="+mj-lt"/>
              </a:rPr>
              <a:t>: </a:t>
            </a:r>
          </a:p>
          <a:p>
            <a:pPr algn="r"/>
            <a:r>
              <a:rPr lang="it-IT" sz="2000" dirty="0">
                <a:latin typeface="+mj-lt"/>
              </a:rPr>
              <a:t>XXX</a:t>
            </a:r>
          </a:p>
          <a:p>
            <a:pPr algn="r"/>
            <a:endParaRPr lang="it-IT" sz="2000" dirty="0">
              <a:latin typeface="+mj-lt"/>
            </a:endParaRPr>
          </a:p>
          <a:p>
            <a:pPr algn="r"/>
            <a:r>
              <a:rPr lang="it-IT" sz="2000" dirty="0">
                <a:latin typeface="+mj-lt"/>
              </a:rPr>
              <a:t>Supervisor:</a:t>
            </a:r>
          </a:p>
          <a:p>
            <a:pPr algn="r"/>
            <a:r>
              <a:rPr lang="it-IT" sz="2000" dirty="0">
                <a:latin typeface="+mj-lt"/>
              </a:rPr>
              <a:t>XXX</a:t>
            </a:r>
          </a:p>
          <a:p>
            <a:pPr algn="r"/>
            <a:endParaRPr lang="it-IT" sz="2000" b="1" dirty="0">
              <a:latin typeface="+mj-lt"/>
            </a:endParaRPr>
          </a:p>
          <a:p>
            <a:pPr algn="r"/>
            <a:r>
              <a:rPr lang="it-IT" sz="2000" dirty="0">
                <a:latin typeface="+mj-lt"/>
              </a:rPr>
              <a:t>     </a:t>
            </a:r>
          </a:p>
        </p:txBody>
      </p:sp>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67992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600" b="1" dirty="0">
                <a:solidFill>
                  <a:srgbClr val="AF171F"/>
                </a:solidFill>
              </a:rPr>
              <a:t>Activities scheduled in the 3</a:t>
            </a:r>
            <a:r>
              <a:rPr lang="en-GB" sz="3600" b="1" baseline="30000" dirty="0">
                <a:solidFill>
                  <a:srgbClr val="AF171F"/>
                </a:solidFill>
              </a:rPr>
              <a:t>rd</a:t>
            </a:r>
            <a:r>
              <a:rPr lang="en-GB" sz="3600" b="1" dirty="0">
                <a:solidFill>
                  <a:srgbClr val="AF171F"/>
                </a:solidFill>
              </a:rPr>
              <a:t> year </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363138"/>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32853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600" b="1" dirty="0">
                <a:solidFill>
                  <a:srgbClr val="C00000"/>
                </a:solidFill>
                <a:cs typeface="Aharoni" pitchFamily="2" charset="-79"/>
              </a:rPr>
              <a:t>Publications, paper &amp; poster presentations</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515535"/>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020503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5731" y="30686"/>
            <a:ext cx="8229600" cy="1143000"/>
          </a:xfrm>
        </p:spPr>
        <p:txBody>
          <a:bodyPr>
            <a:normAutofit/>
          </a:bodyPr>
          <a:lstStyle/>
          <a:p>
            <a:pPr algn="l"/>
            <a:r>
              <a:rPr lang="en-GB" sz="3500" b="1" dirty="0">
                <a:solidFill>
                  <a:srgbClr val="C00000"/>
                </a:solidFill>
                <a:cs typeface="Aharoni" pitchFamily="2" charset="-79"/>
              </a:rPr>
              <a:t>Outline</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11200" y="1278466"/>
            <a:ext cx="8229600" cy="4525963"/>
          </a:xfrm>
        </p:spPr>
        <p:txBody>
          <a:bodyPr>
            <a:normAutofit fontScale="77500" lnSpcReduction="20000"/>
          </a:bodyPr>
          <a:lstStyle/>
          <a:p>
            <a:pPr marL="0" indent="0">
              <a:buNone/>
            </a:pPr>
            <a:r>
              <a:rPr lang="en-US" sz="4200" dirty="0">
                <a:latin typeface="+mj-lt"/>
              </a:rPr>
              <a:t>Research activities</a:t>
            </a:r>
          </a:p>
          <a:p>
            <a:r>
              <a:rPr lang="en-US" dirty="0">
                <a:latin typeface="+mj-lt"/>
              </a:rPr>
              <a:t>Research organization</a:t>
            </a:r>
          </a:p>
          <a:p>
            <a:pPr lvl="1"/>
            <a:r>
              <a:rPr lang="en-US" dirty="0">
                <a:latin typeface="+mj-lt"/>
              </a:rPr>
              <a:t>Research questions and objectives </a:t>
            </a:r>
          </a:p>
          <a:p>
            <a:pPr lvl="1"/>
            <a:r>
              <a:rPr lang="en-US" dirty="0">
                <a:latin typeface="+mj-lt"/>
              </a:rPr>
              <a:t>Background and justification </a:t>
            </a:r>
          </a:p>
          <a:p>
            <a:pPr lvl="1"/>
            <a:r>
              <a:rPr lang="en-US" dirty="0">
                <a:latin typeface="+mj-lt"/>
              </a:rPr>
              <a:t>Research methodology</a:t>
            </a:r>
          </a:p>
          <a:p>
            <a:r>
              <a:rPr lang="en-US" dirty="0">
                <a:latin typeface="+mj-lt"/>
              </a:rPr>
              <a:t>Research results</a:t>
            </a:r>
            <a:endParaRPr lang="en-US" i="1" dirty="0">
              <a:solidFill>
                <a:srgbClr val="FF0000"/>
              </a:solidFill>
              <a:latin typeface="+mj-lt"/>
            </a:endParaRPr>
          </a:p>
          <a:p>
            <a:pPr marL="0" indent="0">
              <a:buNone/>
            </a:pPr>
            <a:endParaRPr lang="en-US" sz="4200" dirty="0">
              <a:latin typeface="+mj-lt"/>
            </a:endParaRPr>
          </a:p>
          <a:p>
            <a:pPr marL="0" indent="0">
              <a:buNone/>
            </a:pPr>
            <a:r>
              <a:rPr lang="en-US" sz="4200" dirty="0">
                <a:latin typeface="+mj-lt"/>
              </a:rPr>
              <a:t>Other activities</a:t>
            </a:r>
          </a:p>
          <a:p>
            <a:r>
              <a:rPr lang="en-US" dirty="0">
                <a:latin typeface="+mj-lt"/>
              </a:rPr>
              <a:t>Learning and networking activities</a:t>
            </a:r>
          </a:p>
          <a:p>
            <a:r>
              <a:rPr lang="en-US" dirty="0">
                <a:latin typeface="+mj-lt"/>
              </a:rPr>
              <a:t>Activities scheduled in the 3</a:t>
            </a:r>
            <a:r>
              <a:rPr lang="en-US" baseline="30000" dirty="0">
                <a:latin typeface="+mj-lt"/>
              </a:rPr>
              <a:t>nd</a:t>
            </a:r>
            <a:r>
              <a:rPr lang="en-US" dirty="0">
                <a:latin typeface="+mj-lt"/>
              </a:rPr>
              <a:t> year </a:t>
            </a:r>
          </a:p>
          <a:p>
            <a:r>
              <a:rPr lang="en-GB" dirty="0">
                <a:latin typeface="+mj-lt"/>
                <a:cs typeface="Aharoni" pitchFamily="2" charset="-79"/>
              </a:rPr>
              <a:t>Publications, paper &amp; poster presentations</a:t>
            </a: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831342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65438"/>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4800" b="1">
                <a:solidFill>
                  <a:schemeClr val="bg1"/>
                </a:solidFill>
              </a:rPr>
              <a:t>Research activities</a:t>
            </a:r>
            <a:endParaRPr lang="it-IT" sz="4800" b="1" dirty="0">
              <a:solidFill>
                <a:schemeClr val="bg1"/>
              </a:solidFill>
            </a:endParaRPr>
          </a:p>
        </p:txBody>
      </p:sp>
    </p:spTree>
    <p:extLst>
      <p:ext uri="{BB962C8B-B14F-4D97-AF65-F5344CB8AC3E}">
        <p14:creationId xmlns:p14="http://schemas.microsoft.com/office/powerpoint/2010/main" val="1635585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Research questions and objectives</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701873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Background and justification </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45313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Research methodology</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53684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results</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860727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35637"/>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800" b="1" dirty="0">
                <a:solidFill>
                  <a:schemeClr val="bg1"/>
                </a:solidFill>
              </a:rPr>
              <a:t>Other activities</a:t>
            </a:r>
          </a:p>
        </p:txBody>
      </p:sp>
    </p:spTree>
    <p:extLst>
      <p:ext uri="{BB962C8B-B14F-4D97-AF65-F5344CB8AC3E}">
        <p14:creationId xmlns:p14="http://schemas.microsoft.com/office/powerpoint/2010/main" val="242874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rmAutofit/>
          </a:bodyPr>
          <a:lstStyle/>
          <a:p>
            <a:pPr algn="l"/>
            <a:r>
              <a:rPr lang="en-GB" sz="3600" b="1" dirty="0">
                <a:solidFill>
                  <a:srgbClr val="AF171F"/>
                </a:solidFill>
                <a:cs typeface="Aharoni" pitchFamily="2" charset="-79"/>
              </a:rPr>
              <a:t>Learning &amp; networking activities</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2378049"/>
      </p:ext>
    </p:extLst>
  </p:cSld>
  <p:clrMapOvr>
    <a:masterClrMapping/>
  </p:clrMapOvr>
</p:sld>
</file>

<file path=ppt/theme/theme1.xml><?xml version="1.0" encoding="utf-8"?>
<a:theme xmlns:a="http://schemas.openxmlformats.org/drawingml/2006/main" name="TESAF_DESTRA_AL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9195</TotalTime>
  <Words>484</Words>
  <Application>Microsoft Office PowerPoint</Application>
  <PresentationFormat>Presentazione su schermo (4:3)</PresentationFormat>
  <Paragraphs>56</Paragraphs>
  <Slides>11</Slides>
  <Notes>11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Aharoni</vt:lpstr>
      <vt:lpstr>Arial</vt:lpstr>
      <vt:lpstr>Calibri</vt:lpstr>
      <vt:lpstr>Times New Roman</vt:lpstr>
      <vt:lpstr>TESAF_DESTRA_ALTO</vt:lpstr>
      <vt:lpstr>Results of the 2nd year of the program Title</vt:lpstr>
      <vt:lpstr>Outline</vt:lpstr>
      <vt:lpstr>Presentazione standard di PowerPoint</vt:lpstr>
      <vt:lpstr>Research organization Research questions and objectives</vt:lpstr>
      <vt:lpstr>Research organization Background and justification </vt:lpstr>
      <vt:lpstr>Research organization Research methodology</vt:lpstr>
      <vt:lpstr>Research results</vt:lpstr>
      <vt:lpstr>Presentazione standard di PowerPoint</vt:lpstr>
      <vt:lpstr>Learning &amp; networking activities</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Paolo Semenzato</dc:creator>
  <cp:lastModifiedBy>Antonella</cp:lastModifiedBy>
  <cp:revision>826</cp:revision>
  <cp:lastPrinted>2013-11-27T15:21:15Z</cp:lastPrinted>
  <dcterms:created xsi:type="dcterms:W3CDTF">2013-11-25T10:12:09Z</dcterms:created>
  <dcterms:modified xsi:type="dcterms:W3CDTF">2024-12-09T10:33:16Z</dcterms:modified>
</cp:coreProperties>
</file>